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tags/tag3.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99"/>
  </p:notesMasterIdLst>
  <p:sldIdLst>
    <p:sldId id="257" r:id="rId2"/>
    <p:sldId id="259" r:id="rId3"/>
    <p:sldId id="264" r:id="rId4"/>
    <p:sldId id="287" r:id="rId5"/>
    <p:sldId id="300" r:id="rId6"/>
    <p:sldId id="301" r:id="rId7"/>
    <p:sldId id="302" r:id="rId8"/>
    <p:sldId id="303" r:id="rId9"/>
    <p:sldId id="307" r:id="rId10"/>
    <p:sldId id="308" r:id="rId11"/>
    <p:sldId id="309" r:id="rId12"/>
    <p:sldId id="310" r:id="rId13"/>
    <p:sldId id="311" r:id="rId14"/>
    <p:sldId id="337" r:id="rId15"/>
    <p:sldId id="338" r:id="rId16"/>
    <p:sldId id="312" r:id="rId17"/>
    <p:sldId id="313" r:id="rId18"/>
    <p:sldId id="339" r:id="rId19"/>
    <p:sldId id="314" r:id="rId20"/>
    <p:sldId id="315" r:id="rId21"/>
    <p:sldId id="316" r:id="rId22"/>
    <p:sldId id="304" r:id="rId23"/>
    <p:sldId id="305" r:id="rId24"/>
    <p:sldId id="330" r:id="rId25"/>
    <p:sldId id="331" r:id="rId26"/>
    <p:sldId id="332" r:id="rId27"/>
    <p:sldId id="317" r:id="rId28"/>
    <p:sldId id="325" r:id="rId29"/>
    <p:sldId id="318" r:id="rId30"/>
    <p:sldId id="319" r:id="rId31"/>
    <p:sldId id="320" r:id="rId32"/>
    <p:sldId id="326" r:id="rId33"/>
    <p:sldId id="327" r:id="rId34"/>
    <p:sldId id="328" r:id="rId35"/>
    <p:sldId id="321" r:id="rId36"/>
    <p:sldId id="322" r:id="rId37"/>
    <p:sldId id="323" r:id="rId38"/>
    <p:sldId id="324" r:id="rId39"/>
    <p:sldId id="329" r:id="rId40"/>
    <p:sldId id="269" r:id="rId41"/>
    <p:sldId id="265" r:id="rId42"/>
    <p:sldId id="270" r:id="rId43"/>
    <p:sldId id="289" r:id="rId44"/>
    <p:sldId id="290" r:id="rId45"/>
    <p:sldId id="291" r:id="rId46"/>
    <p:sldId id="292" r:id="rId47"/>
    <p:sldId id="293" r:id="rId48"/>
    <p:sldId id="294" r:id="rId49"/>
    <p:sldId id="359" r:id="rId50"/>
    <p:sldId id="261" r:id="rId51"/>
    <p:sldId id="266" r:id="rId52"/>
    <p:sldId id="271" r:id="rId53"/>
    <p:sldId id="273" r:id="rId54"/>
    <p:sldId id="272" r:id="rId55"/>
    <p:sldId id="274" r:id="rId56"/>
    <p:sldId id="275" r:id="rId57"/>
    <p:sldId id="276" r:id="rId58"/>
    <p:sldId id="277" r:id="rId59"/>
    <p:sldId id="278" r:id="rId60"/>
    <p:sldId id="279" r:id="rId61"/>
    <p:sldId id="262" r:id="rId62"/>
    <p:sldId id="280" r:id="rId63"/>
    <p:sldId id="281" r:id="rId64"/>
    <p:sldId id="282" r:id="rId65"/>
    <p:sldId id="283" r:id="rId66"/>
    <p:sldId id="284" r:id="rId67"/>
    <p:sldId id="285" r:id="rId68"/>
    <p:sldId id="286" r:id="rId69"/>
    <p:sldId id="358" r:id="rId70"/>
    <p:sldId id="295" r:id="rId71"/>
    <p:sldId id="296" r:id="rId72"/>
    <p:sldId id="297" r:id="rId73"/>
    <p:sldId id="298" r:id="rId74"/>
    <p:sldId id="299" r:id="rId75"/>
    <p:sldId id="357" r:id="rId76"/>
    <p:sldId id="333" r:id="rId77"/>
    <p:sldId id="336" r:id="rId78"/>
    <p:sldId id="347" r:id="rId79"/>
    <p:sldId id="348" r:id="rId80"/>
    <p:sldId id="342" r:id="rId81"/>
    <p:sldId id="343" r:id="rId82"/>
    <p:sldId id="344" r:id="rId83"/>
    <p:sldId id="345" r:id="rId84"/>
    <p:sldId id="346" r:id="rId85"/>
    <p:sldId id="334" r:id="rId86"/>
    <p:sldId id="341" r:id="rId87"/>
    <p:sldId id="340" r:id="rId88"/>
    <p:sldId id="349" r:id="rId89"/>
    <p:sldId id="350" r:id="rId90"/>
    <p:sldId id="335" r:id="rId91"/>
    <p:sldId id="351" r:id="rId92"/>
    <p:sldId id="352" r:id="rId93"/>
    <p:sldId id="353" r:id="rId94"/>
    <p:sldId id="354" r:id="rId95"/>
    <p:sldId id="355" r:id="rId96"/>
    <p:sldId id="356" r:id="rId97"/>
    <p:sldId id="263" r:id="rId9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69900" autoAdjust="0"/>
  </p:normalViewPr>
  <p:slideViewPr>
    <p:cSldViewPr snapToGrid="0">
      <p:cViewPr varScale="1">
        <p:scale>
          <a:sx n="60" d="100"/>
          <a:sy n="60" d="100"/>
        </p:scale>
        <p:origin x="1315" y="53"/>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F2595-58D2-46D6-8B21-050F96345714}" type="datetimeFigureOut">
              <a:rPr lang="en-US" smtClean="0"/>
              <a:t>5/24/2024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45A4A-C067-4445-BB30-6CC43AC55F8D}" type="slidenum">
              <a:rPr lang="en-US" smtClean="0"/>
              <a:t>‹#›</a:t>
            </a:fld>
            <a:endParaRPr lang="en-US"/>
          </a:p>
        </p:txBody>
      </p:sp>
    </p:spTree>
    <p:extLst>
      <p:ext uri="{BB962C8B-B14F-4D97-AF65-F5344CB8AC3E}">
        <p14:creationId xmlns:p14="http://schemas.microsoft.com/office/powerpoint/2010/main" val="50457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a:t>
            </a:fld>
            <a:endParaRPr lang="en-US"/>
          </a:p>
        </p:txBody>
      </p:sp>
    </p:spTree>
    <p:extLst>
      <p:ext uri="{BB962C8B-B14F-4D97-AF65-F5344CB8AC3E}">
        <p14:creationId xmlns:p14="http://schemas.microsoft.com/office/powerpoint/2010/main" val="236585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Được</a:t>
            </a:r>
            <a:r>
              <a:rPr lang="en-US" baseline="0" dirty="0" smtClean="0"/>
              <a:t> </a:t>
            </a:r>
            <a:r>
              <a:rPr lang="en-US" baseline="0" dirty="0" err="1" smtClean="0"/>
              <a:t>xem</a:t>
            </a:r>
            <a:r>
              <a:rPr lang="en-US" baseline="0" dirty="0" smtClean="0"/>
              <a:t> </a:t>
            </a:r>
            <a:r>
              <a:rPr lang="en-US" baseline="0" dirty="0" err="1" smtClean="0"/>
              <a:t>là</a:t>
            </a:r>
            <a:r>
              <a:rPr lang="en-US" baseline="0" dirty="0" smtClean="0"/>
              <a:t> </a:t>
            </a:r>
            <a:r>
              <a:rPr lang="en-US" baseline="0" dirty="0" err="1" smtClean="0"/>
              <a:t>trái</a:t>
            </a:r>
            <a:r>
              <a:rPr lang="en-US" baseline="0" dirty="0" smtClean="0"/>
              <a:t> </a:t>
            </a:r>
            <a:r>
              <a:rPr lang="en-US" baseline="0" dirty="0" err="1" smtClean="0"/>
              <a:t>tim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nới</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logic </a:t>
            </a:r>
            <a:r>
              <a:rPr lang="en-US" baseline="0" dirty="0" err="1" smtClean="0"/>
              <a:t>ứng</a:t>
            </a:r>
            <a:r>
              <a:rPr lang="en-US" baseline="0" dirty="0" smtClean="0"/>
              <a:t> </a:t>
            </a:r>
            <a:r>
              <a:rPr lang="en-US" baseline="0" dirty="0" err="1" smtClean="0"/>
              <a:t>dụng</a:t>
            </a:r>
            <a:r>
              <a:rPr lang="en-US" dirty="0" smtClean="0"/>
              <a:t/>
            </a:r>
            <a:br>
              <a:rPr lang="en-US" dirty="0" smtClean="0"/>
            </a:br>
            <a:r>
              <a:rPr lang="en-US" dirty="0" smtClean="0"/>
              <a:t>Hai</a:t>
            </a:r>
            <a:r>
              <a:rPr lang="en-US" baseline="0" dirty="0" smtClean="0"/>
              <a:t> 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a:t>
            </a:r>
            <a:r>
              <a:rPr lang="en-US" baseline="0" dirty="0" err="1" smtClean="0"/>
              <a:t>Cung</a:t>
            </a:r>
            <a:r>
              <a:rPr lang="en-US" baseline="0" dirty="0" smtClean="0"/>
              <a:t> </a:t>
            </a:r>
            <a:r>
              <a:rPr lang="en-US" baseline="0" dirty="0" err="1" smtClean="0"/>
              <a:t>cấp</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với</a:t>
            </a:r>
            <a:r>
              <a:rPr lang="en-US" baseline="0" dirty="0" smtClean="0"/>
              <a:t> </a:t>
            </a:r>
            <a:r>
              <a:rPr lang="en-US" baseline="0" dirty="0" err="1" smtClean="0"/>
              <a:t>khả</a:t>
            </a:r>
            <a:r>
              <a:rPr lang="en-US" baseline="0" dirty="0" smtClean="0"/>
              <a:t> </a:t>
            </a:r>
            <a:r>
              <a:rPr lang="en-US" baseline="0" dirty="0" err="1" smtClean="0"/>
              <a:t>năng</a:t>
            </a:r>
            <a:r>
              <a:rPr lang="en-US" baseline="0" dirty="0" smtClean="0"/>
              <a:t> </a:t>
            </a:r>
            <a:r>
              <a:rPr lang="en-US" baseline="0" dirty="0" err="1" smtClean="0"/>
              <a:t>giúp</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người</a:t>
            </a:r>
            <a:r>
              <a:rPr lang="en-US" baseline="0" dirty="0" smtClean="0"/>
              <a:t> </a:t>
            </a:r>
            <a:r>
              <a:rPr lang="en-US" baseline="0" dirty="0" err="1" smtClean="0"/>
              <a:t>dùng</a:t>
            </a:r>
            <a:endParaRPr lang="en-US" baseline="0" dirty="0" smtClean="0"/>
          </a:p>
          <a:p>
            <a:r>
              <a:rPr lang="en-US" baseline="0" dirty="0" smtClean="0"/>
              <a:t> </a:t>
            </a:r>
            <a:r>
              <a:rPr lang="en-US" baseline="0" dirty="0" smtClean="0"/>
              <a:t>- </a:t>
            </a:r>
            <a:r>
              <a:rPr lang="vi-VN" sz="1200" b="0" i="0" kern="1200" dirty="0" smtClean="0">
                <a:solidFill>
                  <a:schemeClr val="tx1"/>
                </a:solidFill>
                <a:effectLst/>
                <a:latin typeface="+mn-lt"/>
                <a:ea typeface="+mn-ea"/>
                <a:cs typeface="+mn-cs"/>
              </a:rPr>
              <a:t>NICE Business Analyzer: Chạy ứng dụng Business Analyzer (ứng dụng truy vấn chính để tìm kiếm và phát lại các tương tác) và các truy vấn trong cơ sở dữ liệu. Có một số dịch vụ phụ dưới dịch vụ này.</a:t>
            </a:r>
            <a:endParaRPr lang="en-US" baseline="0" dirty="0" smtClean="0"/>
          </a:p>
          <a:p>
            <a:r>
              <a:rPr lang="en-US" baseline="0" dirty="0" smtClean="0"/>
              <a:t> </a:t>
            </a:r>
            <a:r>
              <a:rPr lang="en-US" baseline="0" dirty="0" smtClean="0"/>
              <a:t>- </a:t>
            </a:r>
            <a:r>
              <a:rPr lang="vi-VN" sz="1200" b="0" i="0" kern="1200" dirty="0" smtClean="0">
                <a:solidFill>
                  <a:schemeClr val="tx1"/>
                </a:solidFill>
                <a:effectLst/>
                <a:latin typeface="+mn-lt"/>
                <a:ea typeface="+mn-ea"/>
                <a:cs typeface="+mn-cs"/>
              </a:rPr>
              <a:t>NICE Rule Engine: Đọc tất cả các quy tắc được xác định từ cơ sở dữ liệu, đảm bảo rằng các quy tắc chạy vào các thời điểm được xác định và thông báo cho đơn vị liên quan cần chạy quy tắc (Trung tâm lưu trữ, Phân tích âm thanh và sớm hơn) với các chi tiết về điều cần làm.</a:t>
            </a: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NICE Monitor Server: </a:t>
            </a:r>
            <a:r>
              <a:rPr lang="en-US" sz="1200" b="0" i="0" kern="1200" dirty="0" err="1" smtClean="0">
                <a:solidFill>
                  <a:schemeClr val="tx1"/>
                </a:solidFill>
                <a:effectLst/>
                <a:latin typeface="+mn-lt"/>
                <a:ea typeface="+mn-ea"/>
                <a:cs typeface="+mn-cs"/>
              </a:rPr>
              <a:t>Xử</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lý</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cả</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các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yêu</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cầu</a:t>
            </a:r>
            <a:r>
              <a:rPr lang="en-US" sz="1200" b="0" i="0" kern="1200" dirty="0" smtClean="0">
                <a:solidFill>
                  <a:schemeClr val="tx1"/>
                </a:solidFill>
                <a:effectLst/>
                <a:latin typeface="+mn-lt"/>
                <a:ea typeface="+mn-ea"/>
                <a:cs typeface="+mn-cs"/>
              </a:rPr>
              <a:t> ROD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theo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dõi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giao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tiếp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với</a:t>
            </a:r>
            <a:r>
              <a:rPr lang="en-US" sz="1200" b="0" i="0" kern="1200" dirty="0" smtClean="0">
                <a:solidFill>
                  <a:schemeClr val="tx1"/>
                </a:solidFill>
                <a:effectLst/>
                <a:latin typeface="+mn-lt"/>
                <a:ea typeface="+mn-ea"/>
                <a:cs typeface="+mn-cs"/>
              </a:rPr>
              <a:t> Interaction Server (</a:t>
            </a:r>
            <a:r>
              <a:rPr lang="en-US" sz="1200" b="0" i="0" kern="1200" dirty="0" err="1" smtClean="0">
                <a:solidFill>
                  <a:schemeClr val="tx1"/>
                </a:solidFill>
                <a:effectLst/>
                <a:latin typeface="+mn-lt"/>
                <a:ea typeface="+mn-ea"/>
                <a:cs typeface="+mn-cs"/>
              </a:rPr>
              <a:t>trực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tiếp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với</a:t>
            </a:r>
            <a:r>
              <a:rPr lang="en-US" sz="1200" b="0" i="0" kern="1200" dirty="0" smtClean="0">
                <a:solidFill>
                  <a:schemeClr val="tx1"/>
                </a:solidFill>
                <a:effectLst/>
                <a:latin typeface="+mn-lt"/>
                <a:ea typeface="+mn-ea"/>
                <a:cs typeface="+mn-cs"/>
              </a:rPr>
              <a:t> Call Server).</a:t>
            </a:r>
          </a:p>
          <a:p>
            <a:pPr marL="171450" indent="-171450">
              <a:buFontTx/>
              <a:buChar char="-"/>
            </a:pPr>
            <a:r>
              <a:rPr lang="vi-VN" baseline="0" dirty="0" smtClean="0"/>
              <a:t>NICE MyUniverse: Quản lý ứng dụng MyUniverse và chịu trách nhiệm thu thập thông tin cần thiết và hiển thị các thành phần liên quan, dựa trên các cài đặt được xác định bởi họ và/hoặc quản lý của họ.</a:t>
            </a:r>
            <a:endParaRPr lang="en-US" baseline="0" dirty="0" smtClean="0"/>
          </a:p>
          <a:p>
            <a:pPr marL="171450" indent="-171450">
              <a:buFontTx/>
              <a:buChar char="-"/>
            </a:pPr>
            <a:r>
              <a:rPr lang="en-US" baseline="0" dirty="0" smtClean="0"/>
              <a:t>….</a:t>
            </a:r>
            <a:endParaRPr lang="en-US" baseline="0" dirty="0" smtClean="0"/>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 </a:t>
            </a:r>
            <a:r>
              <a:rPr lang="en-US" dirty="0" smtClean="0"/>
              <a:t>NICE Reporter Engine: Executes reports and allows the Reporter application to run</a:t>
            </a:r>
            <a:endParaRPr lang="en-US" baseline="0" dirty="0" smtClean="0"/>
          </a:p>
          <a:p>
            <a:r>
              <a:rPr lang="en-US" baseline="0" dirty="0" smtClean="0"/>
              <a:t>- </a:t>
            </a:r>
            <a:r>
              <a:rPr lang="vi-VN" baseline="0" dirty="0" smtClean="0"/>
              <a:t>NICE Reporter Scheduler: Tìm kiếm trong cơ sở dữ liệu để xem có lịch trình báo cáo nào đang hoạt động, và tại các thời điểm được lên lịch, gửi yêu cầu đến Bộ động cơ báo cáo để chạy báo cáo.</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13</a:t>
            </a:fld>
            <a:endParaRPr lang="en-US"/>
          </a:p>
        </p:txBody>
      </p:sp>
    </p:spTree>
    <p:extLst>
      <p:ext uri="{BB962C8B-B14F-4D97-AF65-F5344CB8AC3E}">
        <p14:creationId xmlns:p14="http://schemas.microsoft.com/office/powerpoint/2010/main" val="425114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Được</a:t>
            </a:r>
            <a:r>
              <a:rPr lang="en-US" baseline="0" dirty="0" smtClean="0"/>
              <a:t> </a:t>
            </a:r>
            <a:r>
              <a:rPr lang="en-US" baseline="0" dirty="0" err="1" smtClean="0"/>
              <a:t>xem</a:t>
            </a:r>
            <a:r>
              <a:rPr lang="en-US" baseline="0" dirty="0" smtClean="0"/>
              <a:t> </a:t>
            </a:r>
            <a:r>
              <a:rPr lang="en-US" baseline="0" dirty="0" err="1" smtClean="0"/>
              <a:t>là</a:t>
            </a:r>
            <a:r>
              <a:rPr lang="en-US" baseline="0" dirty="0" smtClean="0"/>
              <a:t> </a:t>
            </a:r>
            <a:r>
              <a:rPr lang="en-US" baseline="0" dirty="0" err="1" smtClean="0"/>
              <a:t>trái</a:t>
            </a:r>
            <a:r>
              <a:rPr lang="en-US" baseline="0" dirty="0" smtClean="0"/>
              <a:t> </a:t>
            </a:r>
            <a:r>
              <a:rPr lang="en-US" baseline="0" dirty="0" err="1" smtClean="0"/>
              <a:t>tim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nới</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logic </a:t>
            </a:r>
            <a:r>
              <a:rPr lang="en-US" baseline="0" dirty="0" err="1" smtClean="0"/>
              <a:t>ứng</a:t>
            </a:r>
            <a:r>
              <a:rPr lang="en-US" baseline="0" dirty="0" smtClean="0"/>
              <a:t> </a:t>
            </a:r>
            <a:r>
              <a:rPr lang="en-US" baseline="0" dirty="0" err="1" smtClean="0"/>
              <a:t>dụng</a:t>
            </a:r>
            <a:r>
              <a:rPr lang="en-US" dirty="0" smtClean="0"/>
              <a:t/>
            </a:r>
            <a:br>
              <a:rPr lang="en-US" dirty="0" smtClean="0"/>
            </a:br>
            <a:r>
              <a:rPr lang="en-US" dirty="0" smtClean="0"/>
              <a:t>Hai</a:t>
            </a:r>
            <a:r>
              <a:rPr lang="en-US" baseline="0" dirty="0" smtClean="0"/>
              <a:t> 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Bao </a:t>
            </a:r>
            <a:r>
              <a:rPr lang="en-US" baseline="0" dirty="0" err="1" smtClean="0"/>
              <a:t>gồm</a:t>
            </a:r>
            <a:r>
              <a:rPr lang="en-US" baseline="0" dirty="0" smtClean="0"/>
              <a:t> </a:t>
            </a:r>
            <a:r>
              <a:rPr lang="en-US" baseline="0" dirty="0" err="1" smtClean="0"/>
              <a:t>các</a:t>
            </a:r>
            <a:r>
              <a:rPr lang="en-US" baseline="0" dirty="0" smtClean="0"/>
              <a:t> dịch vụ</a:t>
            </a:r>
          </a:p>
          <a:p>
            <a:r>
              <a:rPr lang="en-US" baseline="0" dirty="0" smtClean="0"/>
              <a:t> -</a:t>
            </a:r>
          </a:p>
          <a:p>
            <a:r>
              <a:rPr lang="en-US" baseline="0" dirty="0" smtClean="0"/>
              <a:t> -</a:t>
            </a:r>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14</a:t>
            </a:fld>
            <a:endParaRPr lang="en-US"/>
          </a:p>
        </p:txBody>
      </p:sp>
    </p:spTree>
    <p:extLst>
      <p:ext uri="{BB962C8B-B14F-4D97-AF65-F5344CB8AC3E}">
        <p14:creationId xmlns:p14="http://schemas.microsoft.com/office/powerpoint/2010/main" val="3084529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Được</a:t>
            </a:r>
            <a:r>
              <a:rPr lang="en-US" baseline="0" dirty="0" smtClean="0"/>
              <a:t> </a:t>
            </a:r>
            <a:r>
              <a:rPr lang="en-US" baseline="0" dirty="0" err="1" smtClean="0"/>
              <a:t>xem</a:t>
            </a:r>
            <a:r>
              <a:rPr lang="en-US" baseline="0" dirty="0" smtClean="0"/>
              <a:t> </a:t>
            </a:r>
            <a:r>
              <a:rPr lang="en-US" baseline="0" dirty="0" err="1" smtClean="0"/>
              <a:t>là</a:t>
            </a:r>
            <a:r>
              <a:rPr lang="en-US" baseline="0" dirty="0" smtClean="0"/>
              <a:t> </a:t>
            </a:r>
            <a:r>
              <a:rPr lang="en-US" baseline="0" dirty="0" err="1" smtClean="0"/>
              <a:t>trái</a:t>
            </a:r>
            <a:r>
              <a:rPr lang="en-US" baseline="0" dirty="0" smtClean="0"/>
              <a:t> </a:t>
            </a:r>
            <a:r>
              <a:rPr lang="en-US" baseline="0" dirty="0" err="1" smtClean="0"/>
              <a:t>tim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nới</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logic </a:t>
            </a:r>
            <a:r>
              <a:rPr lang="en-US" baseline="0" dirty="0" err="1" smtClean="0"/>
              <a:t>ứng</a:t>
            </a:r>
            <a:r>
              <a:rPr lang="en-US" baseline="0" dirty="0" smtClean="0"/>
              <a:t> </a:t>
            </a:r>
            <a:r>
              <a:rPr lang="en-US" baseline="0" dirty="0" err="1" smtClean="0"/>
              <a:t>dụng</a:t>
            </a:r>
            <a:r>
              <a:rPr lang="en-US" dirty="0" smtClean="0"/>
              <a:t/>
            </a:r>
            <a:br>
              <a:rPr lang="en-US" dirty="0" smtClean="0"/>
            </a:br>
            <a:r>
              <a:rPr lang="en-US" dirty="0" smtClean="0"/>
              <a:t>Hai</a:t>
            </a:r>
            <a:r>
              <a:rPr lang="en-US" baseline="0" dirty="0" smtClean="0"/>
              <a:t> 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Bao </a:t>
            </a:r>
            <a:r>
              <a:rPr lang="en-US" baseline="0" dirty="0" err="1" smtClean="0"/>
              <a:t>gồm</a:t>
            </a:r>
            <a:r>
              <a:rPr lang="en-US" baseline="0" dirty="0" smtClean="0"/>
              <a:t> </a:t>
            </a:r>
            <a:r>
              <a:rPr lang="en-US" baseline="0" dirty="0" err="1" smtClean="0"/>
              <a:t>các</a:t>
            </a:r>
            <a:r>
              <a:rPr lang="en-US" baseline="0" dirty="0" smtClean="0"/>
              <a:t> dịch vụ</a:t>
            </a:r>
          </a:p>
          <a:p>
            <a:r>
              <a:rPr lang="en-US" baseline="0" dirty="0" smtClean="0"/>
              <a:t> -</a:t>
            </a:r>
          </a:p>
          <a:p>
            <a:r>
              <a:rPr lang="en-US" baseline="0" dirty="0" smtClean="0"/>
              <a:t> -</a:t>
            </a:r>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15</a:t>
            </a:fld>
            <a:endParaRPr lang="en-US"/>
          </a:p>
        </p:txBody>
      </p:sp>
    </p:spTree>
    <p:extLst>
      <p:ext uri="{BB962C8B-B14F-4D97-AF65-F5344CB8AC3E}">
        <p14:creationId xmlns:p14="http://schemas.microsoft.com/office/powerpoint/2010/main" val="2806982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a:t>
            </a:r>
            <a:r>
              <a:rPr lang="en-US" baseline="0" dirty="0" smtClean="0"/>
              <a:t> Queue:</a:t>
            </a:r>
          </a:p>
          <a:p>
            <a:endParaRPr lang="en-US" baseline="0" dirty="0" smtClean="0"/>
          </a:p>
          <a:p>
            <a:r>
              <a:rPr lang="en-US" baseline="0" dirty="0" err="1" smtClean="0"/>
              <a:t>ConfigAPI</a:t>
            </a:r>
            <a:endParaRPr lang="en-US" baseline="0" dirty="0" smtClean="0"/>
          </a:p>
          <a:p>
            <a:endParaRPr lang="en-US" baseline="0" dirty="0" smtClean="0"/>
          </a:p>
          <a:p>
            <a:r>
              <a:rPr lang="en-US" baseline="0" dirty="0" err="1" smtClean="0"/>
              <a:t>DataManager</a:t>
            </a:r>
            <a:r>
              <a:rPr lang="en-US" baseline="0" dirty="0" smtClean="0"/>
              <a:t>: </a:t>
            </a:r>
          </a:p>
          <a:p>
            <a:r>
              <a:rPr lang="en-US" baseline="0" dirty="0" smtClean="0"/>
              <a:t>  </a:t>
            </a:r>
            <a:r>
              <a:rPr lang="en-US" baseline="0" dirty="0" err="1" smtClean="0"/>
              <a:t>Gồm</a:t>
            </a:r>
            <a:r>
              <a:rPr lang="en-US" baseline="0" dirty="0" smtClean="0"/>
              <a:t> </a:t>
            </a:r>
            <a:r>
              <a:rPr lang="en-US" baseline="0" dirty="0" err="1" smtClean="0"/>
              <a:t>các</a:t>
            </a:r>
            <a:r>
              <a:rPr lang="en-US" baseline="0" dirty="0" smtClean="0"/>
              <a:t> connector  Connector: </a:t>
            </a:r>
          </a:p>
          <a:p>
            <a:r>
              <a:rPr lang="en-US" baseline="0" dirty="0" smtClean="0"/>
              <a:t>	IC connect: Driver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Interaction Center </a:t>
            </a:r>
            <a:r>
              <a:rPr lang="en-US" baseline="0" dirty="0" err="1" smtClean="0"/>
              <a:t>trên</a:t>
            </a:r>
            <a:r>
              <a:rPr lang="en-US" baseline="0" dirty="0" smtClean="0"/>
              <a:t> </a:t>
            </a:r>
            <a:r>
              <a:rPr lang="en-US" baseline="0" dirty="0" err="1" smtClean="0"/>
              <a:t>Enggage</a:t>
            </a:r>
            <a:endParaRPr lang="en-US" baseline="0" dirty="0" smtClean="0"/>
          </a:p>
          <a:p>
            <a:r>
              <a:rPr lang="en-US" baseline="0" dirty="0" smtClean="0"/>
              <a:t>	DC </a:t>
            </a:r>
            <a:r>
              <a:rPr lang="en-US" baseline="0" dirty="0" err="1" smtClean="0"/>
              <a:t>connect:Driver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Distributed Cache </a:t>
            </a:r>
            <a:r>
              <a:rPr lang="en-US" baseline="0" dirty="0" err="1" smtClean="0"/>
              <a:t>trên</a:t>
            </a:r>
            <a:r>
              <a:rPr lang="en-US" baseline="0" dirty="0" smtClean="0"/>
              <a:t> Data Mart</a:t>
            </a:r>
          </a:p>
          <a:p>
            <a:r>
              <a:rPr lang="en-US" baseline="0" dirty="0" smtClean="0"/>
              <a:t>	DB Connect: Driver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DB</a:t>
            </a:r>
          </a:p>
          <a:p>
            <a:r>
              <a:rPr lang="en-US" baseline="0" dirty="0" smtClean="0"/>
              <a:t> Backend </a:t>
            </a:r>
            <a:r>
              <a:rPr lang="en-US" baseline="0" dirty="0" err="1" smtClean="0"/>
              <a:t>xử</a:t>
            </a:r>
            <a:r>
              <a:rPr lang="en-US" baseline="0" dirty="0" smtClean="0"/>
              <a:t> </a:t>
            </a:r>
            <a:r>
              <a:rPr lang="en-US" baseline="0" dirty="0" err="1" smtClean="0"/>
              <a:t>lý</a:t>
            </a:r>
            <a:r>
              <a:rPr lang="en-US" baseline="0" dirty="0" smtClean="0"/>
              <a:t>:</a:t>
            </a:r>
          </a:p>
          <a:p>
            <a:r>
              <a:rPr lang="en-US" baseline="0" dirty="0" smtClean="0"/>
              <a:t>	RTAIC</a:t>
            </a:r>
          </a:p>
          <a:p>
            <a:r>
              <a:rPr lang="en-US" baseline="0" dirty="0" smtClean="0"/>
              <a:t>	RTADC</a:t>
            </a:r>
          </a:p>
          <a:p>
            <a:r>
              <a:rPr lang="en-US" baseline="0" dirty="0" smtClean="0"/>
              <a:t>	</a:t>
            </a:r>
            <a:r>
              <a:rPr lang="en-US" baseline="0" dirty="0" err="1" smtClean="0"/>
              <a:t>DBManager</a:t>
            </a:r>
            <a:endParaRPr lang="en-US" baseline="0" dirty="0" smtClean="0"/>
          </a:p>
          <a:p>
            <a:endParaRPr lang="en-US" baseline="0" dirty="0" smtClean="0"/>
          </a:p>
          <a:p>
            <a:r>
              <a:rPr lang="en-US" baseline="0" dirty="0" smtClean="0"/>
              <a:t>Connect API </a:t>
            </a:r>
            <a:r>
              <a:rPr lang="en-US" baseline="0" dirty="0" err="1" smtClean="0"/>
              <a:t>loadbalance</a:t>
            </a:r>
            <a:r>
              <a:rPr lang="en-US" baseline="0" dirty="0" smtClean="0"/>
              <a:t> qua Citrix </a:t>
            </a:r>
            <a:r>
              <a:rPr lang="en-US" baseline="0" dirty="0" err="1" smtClean="0"/>
              <a:t>hoặc</a:t>
            </a:r>
            <a:r>
              <a:rPr lang="en-US" baseline="0" dirty="0" smtClean="0"/>
              <a:t> F5</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16</a:t>
            </a:fld>
            <a:endParaRPr lang="en-US"/>
          </a:p>
        </p:txBody>
      </p:sp>
    </p:spTree>
    <p:extLst>
      <p:ext uri="{BB962C8B-B14F-4D97-AF65-F5344CB8AC3E}">
        <p14:creationId xmlns:p14="http://schemas.microsoft.com/office/powerpoint/2010/main" val="98997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Connection Manager: </a:t>
            </a:r>
            <a:r>
              <a:rPr lang="en-US"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CTI </a:t>
            </a:r>
            <a:r>
              <a:rPr lang="en-US" baseline="0" dirty="0" err="1" smtClean="0"/>
              <a:t>từ</a:t>
            </a:r>
            <a:r>
              <a:rPr lang="en-US" baseline="0" dirty="0" smtClean="0"/>
              <a:t> PBX </a:t>
            </a:r>
            <a:r>
              <a:rPr lang="en-US" baseline="0" dirty="0" err="1" smtClean="0"/>
              <a:t>để</a:t>
            </a:r>
            <a:r>
              <a:rPr lang="en-US" baseline="0" dirty="0" smtClean="0"/>
              <a:t>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báo</a:t>
            </a:r>
            <a:r>
              <a:rPr lang="en-US" baseline="0" dirty="0" smtClean="0"/>
              <a:t> </a:t>
            </a:r>
            <a:r>
              <a:rPr lang="en-US" baseline="0" dirty="0" err="1" smtClean="0"/>
              <a:t>hiệu</a:t>
            </a:r>
            <a:r>
              <a:rPr lang="en-US" baseline="0" dirty="0" smtClean="0"/>
              <a:t> </a:t>
            </a:r>
            <a:r>
              <a:rPr lang="en-US" baseline="0" dirty="0" err="1" smtClean="0"/>
              <a:t>cho</a:t>
            </a:r>
            <a:r>
              <a:rPr lang="en-US" baseline="0" dirty="0" smtClean="0"/>
              <a:t> </a:t>
            </a:r>
            <a:r>
              <a:rPr lang="en-US" baseline="0" dirty="0" err="1" smtClean="0"/>
              <a:t>IPCap</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chuyển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Retrieve</a:t>
            </a:r>
          </a:p>
          <a:p>
            <a:endParaRPr lang="en-US" baseline="0" dirty="0" smtClean="0"/>
          </a:p>
          <a:p>
            <a:r>
              <a:rPr lang="en-US" baseline="0" dirty="0" smtClean="0"/>
              <a:t>Record Admin: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thành</a:t>
            </a:r>
            <a:r>
              <a:rPr lang="en-US" baseline="0" dirty="0" smtClean="0"/>
              <a:t> phần </a:t>
            </a:r>
            <a:r>
              <a:rPr lang="en-US" baseline="0" dirty="0" err="1" smtClean="0"/>
              <a:t>để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cấu </a:t>
            </a:r>
            <a:r>
              <a:rPr lang="en-US" baseline="0" dirty="0" err="1" smtClean="0"/>
              <a:t>hình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lập</a:t>
            </a:r>
            <a:r>
              <a:rPr lang="en-US" baseline="0" dirty="0" smtClean="0"/>
              <a:t> </a:t>
            </a:r>
            <a:r>
              <a:rPr lang="en-US" baseline="0" dirty="0" err="1" smtClean="0"/>
              <a:t>từ</a:t>
            </a:r>
            <a:r>
              <a:rPr lang="en-US" baseline="0" dirty="0" smtClean="0"/>
              <a:t> IC và Application server </a:t>
            </a:r>
            <a:r>
              <a:rPr lang="en-US" baseline="0" dirty="0" err="1" smtClean="0"/>
              <a:t>tới</a:t>
            </a:r>
            <a:r>
              <a:rPr lang="en-US" baseline="0" dirty="0" smtClean="0"/>
              <a:t> </a:t>
            </a:r>
            <a:r>
              <a:rPr lang="en-US" baseline="0" dirty="0" err="1" smtClean="0"/>
              <a:t>các</a:t>
            </a:r>
            <a:r>
              <a:rPr lang="en-US" baseline="0" dirty="0" smtClean="0"/>
              <a:t> dịch vụ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Gửi</a:t>
            </a:r>
            <a:r>
              <a:rPr lang="en-US" baseline="0" dirty="0" smtClean="0"/>
              <a:t> </a:t>
            </a:r>
            <a:r>
              <a:rPr lang="en-US" baseline="0" dirty="0" err="1" smtClean="0"/>
              <a:t>snmp</a:t>
            </a:r>
            <a:r>
              <a:rPr lang="en-US" baseline="0" dirty="0" smtClean="0"/>
              <a:t> trap </a:t>
            </a:r>
            <a:r>
              <a:rPr lang="en-US" baseline="0" dirty="0" err="1" smtClean="0"/>
              <a:t>tới</a:t>
            </a:r>
            <a:r>
              <a:rPr lang="en-US" baseline="0" dirty="0" smtClean="0"/>
              <a:t> sentinel</a:t>
            </a:r>
          </a:p>
          <a:p>
            <a:endParaRPr lang="en-US" baseline="0" dirty="0" smtClean="0"/>
          </a:p>
          <a:p>
            <a:r>
              <a:rPr lang="en-US" baseline="0" dirty="0" smtClean="0"/>
              <a:t>Retrieve: </a:t>
            </a:r>
            <a:r>
              <a:rPr lang="en-US" baseline="0" dirty="0" err="1" smtClean="0"/>
              <a:t>Nơi</a:t>
            </a:r>
            <a:r>
              <a:rPr lang="en-US" baseline="0" dirty="0" smtClean="0"/>
              <a:t> </a:t>
            </a:r>
            <a:r>
              <a:rPr lang="en-US" baseline="0" dirty="0" err="1" smtClean="0"/>
              <a:t>lấy</a:t>
            </a:r>
            <a:r>
              <a:rPr lang="en-US" baseline="0" dirty="0" smtClean="0"/>
              <a:t> </a:t>
            </a:r>
            <a:r>
              <a:rPr lang="en-US" baseline="0" dirty="0" err="1" smtClean="0"/>
              <a:t>về</a:t>
            </a:r>
            <a:r>
              <a:rPr lang="en-US" baseline="0" dirty="0" smtClean="0"/>
              <a:t> và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CDR </a:t>
            </a:r>
            <a:r>
              <a:rPr lang="en-US" baseline="0" dirty="0" err="1" smtClean="0"/>
              <a:t>từ</a:t>
            </a:r>
            <a:r>
              <a:rPr lang="en-US" baseline="0" dirty="0" smtClean="0"/>
              <a:t> CTI </a:t>
            </a:r>
            <a:r>
              <a:rPr lang="en-US" baseline="0" dirty="0" err="1" smtClean="0"/>
              <a:t>thành</a:t>
            </a:r>
            <a:r>
              <a:rPr lang="en-US" baseline="0" dirty="0" smtClean="0"/>
              <a:t> metadata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trên</a:t>
            </a:r>
            <a:r>
              <a:rPr lang="en-US" baseline="0" dirty="0" smtClean="0"/>
              <a:t> DB mapping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cuộc</a:t>
            </a:r>
            <a:r>
              <a:rPr lang="en-US" baseline="0" dirty="0" smtClean="0"/>
              <a:t> </a:t>
            </a:r>
            <a:r>
              <a:rPr lang="en-US" baseline="0" dirty="0" err="1" smtClean="0"/>
              <a:t>gọi</a:t>
            </a:r>
            <a:endParaRPr lang="en-US" baseline="0" dirty="0" smtClean="0"/>
          </a:p>
          <a:p>
            <a:endParaRPr lang="en-US" baseline="0" dirty="0" smtClean="0"/>
          </a:p>
          <a:p>
            <a:r>
              <a:rPr lang="en-US" baseline="0" dirty="0" err="1" smtClean="0"/>
              <a:t>IPCapture:Cấu</a:t>
            </a:r>
            <a:r>
              <a:rPr lang="en-US" baseline="0" dirty="0" smtClean="0"/>
              <a:t>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lấy</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traffic </a:t>
            </a:r>
            <a:r>
              <a:rPr lang="en-US" baseline="0" dirty="0" err="1" smtClean="0"/>
              <a:t>của</a:t>
            </a:r>
            <a:r>
              <a:rPr lang="en-US" baseline="0" dirty="0" smtClean="0"/>
              <a:t> card </a:t>
            </a:r>
            <a:r>
              <a:rPr lang="en-US" baseline="0" dirty="0" err="1" smtClean="0"/>
              <a:t>mạng</a:t>
            </a:r>
            <a:r>
              <a:rPr lang="en-US" baseline="0" dirty="0" smtClean="0"/>
              <a:t> span convert </a:t>
            </a:r>
            <a:r>
              <a:rPr lang="en-US" baseline="0" dirty="0" err="1" smtClean="0"/>
              <a:t>thành</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ghi</a:t>
            </a:r>
            <a:r>
              <a:rPr lang="en-US" baseline="0" dirty="0" smtClean="0"/>
              <a:t> </a:t>
            </a:r>
            <a:r>
              <a:rPr lang="en-US" baseline="0" dirty="0" err="1" smtClean="0"/>
              <a:t>âm</a:t>
            </a:r>
            <a:r>
              <a:rPr lang="en-US" baseline="0" dirty="0" smtClean="0"/>
              <a:t> và streaming </a:t>
            </a:r>
            <a:r>
              <a:rPr lang="en-US" baseline="0" dirty="0" err="1" smtClean="0"/>
              <a:t>đẩy</a:t>
            </a:r>
            <a:r>
              <a:rPr lang="en-US" baseline="0" dirty="0" smtClean="0"/>
              <a:t> sang RTVB</a:t>
            </a:r>
          </a:p>
          <a:p>
            <a:endParaRPr lang="en-US" baseline="0" dirty="0" smtClean="0"/>
          </a:p>
          <a:p>
            <a:r>
              <a:rPr lang="en-US" baseline="0" dirty="0" smtClean="0"/>
              <a:t>Archiving: Cấu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chuyển</a:t>
            </a:r>
            <a:r>
              <a:rPr lang="en-US" baseline="0" dirty="0" smtClean="0"/>
              <a:t> file </a:t>
            </a:r>
            <a:r>
              <a:rPr lang="en-US" baseline="0" dirty="0" err="1" smtClean="0"/>
              <a:t>đến</a:t>
            </a:r>
            <a:r>
              <a:rPr lang="en-US" baseline="0" dirty="0" smtClean="0"/>
              <a:t> phần </a:t>
            </a:r>
            <a:r>
              <a:rPr lang="en-US" baseline="0" dirty="0" err="1" smtClean="0"/>
              <a:t>vùng</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Rulemanager</a:t>
            </a:r>
            <a:r>
              <a:rPr lang="en-US" baseline="0" dirty="0" smtClean="0"/>
              <a:t> </a:t>
            </a:r>
            <a:r>
              <a:rPr lang="en-US" baseline="0" dirty="0" err="1" smtClean="0"/>
              <a:t>của</a:t>
            </a:r>
            <a:r>
              <a:rPr lang="en-US" baseline="0" dirty="0" smtClean="0"/>
              <a:t> App server, file </a:t>
            </a:r>
            <a:r>
              <a:rPr lang="en-US" baseline="0" dirty="0" err="1" smtClean="0"/>
              <a:t>được</a:t>
            </a:r>
            <a:r>
              <a:rPr lang="en-US" baseline="0" dirty="0" smtClean="0"/>
              <a:t> </a:t>
            </a:r>
            <a:r>
              <a:rPr lang="en-US" baseline="0" dirty="0" err="1" smtClean="0"/>
              <a:t>đẩy</a:t>
            </a:r>
            <a:r>
              <a:rPr lang="en-US" baseline="0" dirty="0" smtClean="0"/>
              <a:t> sang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tại</a:t>
            </a:r>
            <a:r>
              <a:rPr lang="en-US" baseline="0" dirty="0" smtClean="0"/>
              <a:t> shared folder </a:t>
            </a:r>
            <a:r>
              <a:rPr lang="en-US" baseline="0" dirty="0" err="1" smtClean="0"/>
              <a:t>trên</a:t>
            </a:r>
            <a:r>
              <a:rPr lang="en-US" baseline="0" dirty="0" smtClean="0"/>
              <a:t> RTs.</a:t>
            </a:r>
          </a:p>
          <a:p>
            <a:r>
              <a:rPr lang="en-US" baseline="0" dirty="0" smtClean="0"/>
              <a:t>Session Manager: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phiên</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xuống</a:t>
            </a:r>
            <a:r>
              <a:rPr lang="en-US" baseline="0" dirty="0" smtClean="0"/>
              <a:t> </a:t>
            </a:r>
            <a:r>
              <a:rPr lang="en-US" baseline="0" dirty="0" err="1" smtClean="0"/>
              <a:t>localstorage</a:t>
            </a:r>
            <a:endParaRPr lang="en-US" baseline="0" dirty="0" smtClean="0"/>
          </a:p>
          <a:p>
            <a:endParaRPr lang="en-US" baseline="0" dirty="0" smtClean="0"/>
          </a:p>
          <a:p>
            <a:r>
              <a:rPr lang="en-US" baseline="0" dirty="0" smtClean="0"/>
              <a:t>RTVB: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buffer stream </a:t>
            </a:r>
            <a:r>
              <a:rPr lang="en-US" baseline="0" dirty="0" err="1" smtClean="0"/>
              <a:t>phục</a:t>
            </a:r>
            <a:r>
              <a:rPr lang="en-US" baseline="0" dirty="0" smtClean="0"/>
              <a:t> vụ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và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17</a:t>
            </a:fld>
            <a:endParaRPr lang="en-US"/>
          </a:p>
        </p:txBody>
      </p:sp>
    </p:spTree>
    <p:extLst>
      <p:ext uri="{BB962C8B-B14F-4D97-AF65-F5344CB8AC3E}">
        <p14:creationId xmlns:p14="http://schemas.microsoft.com/office/powerpoint/2010/main" val="3438291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Chain Recorder pool: </a:t>
            </a:r>
            <a:r>
              <a:rPr lang="vi-VN" dirty="0" smtClean="0"/>
              <a:t>Xảy ra sự chuyển đổi ngay lập tức. Sự mất ghi âm là tối thiểu (như trong bất kỳ chuyển đổi nguồn ghi âm nào).</a:t>
            </a:r>
            <a:endParaRPr lang="en-US" dirty="0" smtClean="0"/>
          </a:p>
          <a:p>
            <a:r>
              <a:rPr lang="en-US" dirty="0" smtClean="0"/>
              <a:t>Dual Recording ( Total Recording) : </a:t>
            </a:r>
            <a:r>
              <a:rPr lang="vi-VN" dirty="0" smtClean="0"/>
              <a:t>Tất cả các bản ghi </a:t>
            </a:r>
            <a:r>
              <a:rPr lang="en-US" dirty="0" err="1" smtClean="0"/>
              <a:t>bị</a:t>
            </a:r>
            <a:r>
              <a:rPr lang="en-US" baseline="0" dirty="0" smtClean="0"/>
              <a:t> </a:t>
            </a:r>
            <a:r>
              <a:rPr lang="en-US" dirty="0" smtClean="0"/>
              <a:t>stop </a:t>
            </a:r>
            <a:r>
              <a:rPr lang="vi-VN" dirty="0" smtClean="0"/>
              <a:t> lại trên Recorder và Recorder thứ hai tiếp tục ghi âm. Không có sự mất ghi âm xảy ra.</a:t>
            </a:r>
            <a:endParaRPr lang="en-US" dirty="0" smtClean="0"/>
          </a:p>
          <a:p>
            <a:r>
              <a:rPr lang="en-US" dirty="0" smtClean="0"/>
              <a:t>Teaming:  </a:t>
            </a:r>
            <a:r>
              <a:rPr lang="en-US" sz="1200" b="0" i="0" kern="1200" dirty="0" err="1" smtClean="0">
                <a:solidFill>
                  <a:schemeClr val="tx1"/>
                </a:solidFill>
                <a:effectLst/>
                <a:latin typeface="+mn-lt"/>
                <a:ea typeface="+mn-ea"/>
                <a:cs typeface="+mn-cs"/>
              </a:rPr>
              <a:t>Chuyển</a:t>
            </a:r>
            <a:r>
              <a:rPr lang="en-US" sz="1200" b="0" i="0" kern="1200" dirty="0" smtClean="0">
                <a:solidFill>
                  <a:schemeClr val="tx1"/>
                </a:solidFill>
                <a:effectLst/>
                <a:latin typeface="+mn-lt"/>
                <a:ea typeface="+mn-ea"/>
                <a:cs typeface="+mn-cs"/>
              </a:rPr>
              <a:t> sang </a:t>
            </a:r>
            <a:r>
              <a:rPr lang="en-US" sz="1200" b="0" i="0" kern="1200" dirty="0" err="1" smtClean="0">
                <a:solidFill>
                  <a:schemeClr val="tx1"/>
                </a:solidFill>
                <a:effectLst/>
                <a:latin typeface="+mn-lt"/>
                <a:ea typeface="+mn-ea"/>
                <a:cs typeface="+mn-cs"/>
              </a:rPr>
              <a:t>chế</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độ</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bảo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trì</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xảy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ngay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lập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tức</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và</a:t>
            </a:r>
            <a:r>
              <a:rPr lang="en-US" sz="1200" b="0" i="0" kern="1200" dirty="0" smtClean="0">
                <a:solidFill>
                  <a:schemeClr val="tx1"/>
                </a:solidFill>
                <a:effectLst/>
                <a:latin typeface="+mn-lt"/>
                <a:ea typeface="+mn-ea"/>
                <a:cs typeface="+mn-cs"/>
              </a:rPr>
              <a:t> Recorder </a:t>
            </a:r>
            <a:r>
              <a:rPr lang="en-US" sz="1200" b="0" i="0" kern="1200" dirty="0" err="1" smtClean="0">
                <a:solidFill>
                  <a:schemeClr val="tx1"/>
                </a:solidFill>
                <a:effectLst/>
                <a:latin typeface="+mn-lt"/>
                <a:ea typeface="+mn-ea"/>
                <a:cs typeface="+mn-cs"/>
              </a:rPr>
              <a:t>thứ</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hai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trong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nhóm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cố</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gắng</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âm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Tuy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nhiên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có</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thể</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xảy</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mất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ghi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âm</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một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số</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phần</a:t>
            </a:r>
            <a:r>
              <a:rPr lang="en-US" sz="1200" b="0" i="0" kern="1200" dirty="0" smtClean="0">
                <a:solidFill>
                  <a:schemeClr val="tx1"/>
                </a:solidFill>
                <a:effectLst/>
                <a:latin typeface="+mn-lt"/>
                <a:ea typeface="+mn-ea"/>
                <a:cs typeface="+mn-cs"/>
              </a:rPr>
              <a:t>.</a:t>
            </a:r>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18</a:t>
            </a:fld>
            <a:endParaRPr lang="en-US"/>
          </a:p>
        </p:txBody>
      </p:sp>
    </p:spTree>
    <p:extLst>
      <p:ext uri="{BB962C8B-B14F-4D97-AF65-F5344CB8AC3E}">
        <p14:creationId xmlns:p14="http://schemas.microsoft.com/office/powerpoint/2010/main" val="17165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Playback:</a:t>
            </a:r>
            <a:r>
              <a:rPr lang="en-US" baseline="0" dirty="0" smtClean="0"/>
              <a:t> cấu phần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việc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và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stream </a:t>
            </a:r>
            <a:r>
              <a:rPr lang="en-US" baseline="0" dirty="0" err="1" smtClean="0"/>
              <a:t>từ</a:t>
            </a:r>
            <a:r>
              <a:rPr lang="en-US" baseline="0" dirty="0" smtClean="0"/>
              <a:t> RTVB </a:t>
            </a:r>
            <a:r>
              <a:rPr lang="en-US" baseline="0" dirty="0" err="1" smtClean="0"/>
              <a:t>của</a:t>
            </a:r>
            <a:r>
              <a:rPr lang="en-US" baseline="0" dirty="0" smtClean="0"/>
              <a:t> AIR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a:p>
            <a:r>
              <a:rPr lang="en-US" baseline="0" dirty="0" smtClean="0"/>
              <a:t>Seamless: </a:t>
            </a:r>
            <a:r>
              <a:rPr lang="en-US" baseline="0" dirty="0" err="1" smtClean="0"/>
              <a:t>là</a:t>
            </a:r>
            <a:r>
              <a:rPr lang="en-US" baseline="0" dirty="0" smtClean="0"/>
              <a:t> biometrics engine, core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xác</a:t>
            </a:r>
            <a:r>
              <a:rPr lang="en-US" baseline="0" dirty="0" smtClean="0"/>
              <a:t> </a:t>
            </a:r>
            <a:r>
              <a:rPr lang="en-US" baseline="0" dirty="0" err="1" smtClean="0"/>
              <a:t>thực</a:t>
            </a:r>
            <a:endParaRPr lang="en-US" baseline="0" dirty="0" smtClean="0"/>
          </a:p>
          <a:p>
            <a:endParaRPr lang="en-US" baseline="0" dirty="0" smtClean="0"/>
          </a:p>
          <a:p>
            <a:r>
              <a:rPr lang="en-US" baseline="0" dirty="0" smtClean="0"/>
              <a:t>Content Analysis: cấu phần </a:t>
            </a:r>
            <a:r>
              <a:rPr lang="en-US" baseline="0" dirty="0" err="1" smtClean="0"/>
              <a:t>xử</a:t>
            </a:r>
            <a:r>
              <a:rPr lang="en-US" baseline="0" dirty="0" smtClean="0"/>
              <a:t> </a:t>
            </a:r>
            <a:r>
              <a:rPr lang="en-US" baseline="0" dirty="0" err="1" smtClean="0"/>
              <a:t>lý</a:t>
            </a:r>
            <a:r>
              <a:rPr lang="en-US" baseline="0" dirty="0" smtClean="0"/>
              <a:t> caching </a:t>
            </a:r>
            <a:r>
              <a:rPr lang="en-US" baseline="0" dirty="0" err="1" smtClean="0"/>
              <a:t>thông</a:t>
            </a:r>
            <a:r>
              <a:rPr lang="en-US" baseline="0" dirty="0" smtClean="0"/>
              <a:t> tin khách hàng, </a:t>
            </a:r>
            <a:r>
              <a:rPr lang="en-US" baseline="0" dirty="0" err="1" smtClean="0"/>
              <a:t>nó</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DBInmemory</a:t>
            </a:r>
            <a:r>
              <a:rPr lang="en-US" baseline="0" dirty="0" smtClean="0"/>
              <a:t> </a:t>
            </a:r>
            <a:r>
              <a:rPr lang="en-US" baseline="0" dirty="0" err="1" smtClean="0"/>
              <a:t>của</a:t>
            </a:r>
            <a:r>
              <a:rPr lang="en-US" baseline="0" dirty="0" smtClean="0"/>
              <a:t> Database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khách hàng.</a:t>
            </a:r>
          </a:p>
          <a:p>
            <a:endParaRPr lang="en-US" baseline="0" dirty="0" smtClean="0"/>
          </a:p>
          <a:p>
            <a:r>
              <a:rPr lang="en-US" baseline="0" dirty="0" smtClean="0"/>
              <a:t>API </a:t>
            </a:r>
            <a:r>
              <a:rPr lang="en-US" baseline="0" dirty="0" err="1" smtClean="0"/>
              <a:t>cũng</a:t>
            </a:r>
            <a:r>
              <a:rPr lang="en-US" baseline="0" dirty="0" smtClean="0"/>
              <a:t> sẽ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đến</a:t>
            </a:r>
            <a:r>
              <a:rPr lang="en-US" baseline="0" dirty="0" smtClean="0"/>
              <a:t> cấu phần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19</a:t>
            </a:fld>
            <a:endParaRPr lang="en-US"/>
          </a:p>
        </p:txBody>
      </p:sp>
    </p:spTree>
    <p:extLst>
      <p:ext uri="{BB962C8B-B14F-4D97-AF65-F5344CB8AC3E}">
        <p14:creationId xmlns:p14="http://schemas.microsoft.com/office/powerpoint/2010/main" val="802525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 </a:t>
            </a:r>
            <a:r>
              <a:rPr lang="en-US" dirty="0" err="1" smtClean="0"/>
              <a:t>lưu</a:t>
            </a:r>
            <a:r>
              <a:rPr lang="en-US" baseline="0" dirty="0" smtClean="0"/>
              <a:t> </a:t>
            </a:r>
            <a:r>
              <a:rPr lang="en-US" baseline="0" dirty="0" err="1" smtClean="0"/>
              <a:t>trữ</a:t>
            </a:r>
            <a:r>
              <a:rPr lang="en-US" baseline="0" dirty="0" smtClean="0"/>
              <a:t> cấu </a:t>
            </a:r>
            <a:r>
              <a:rPr lang="en-US" baseline="0" dirty="0" err="1" smtClean="0"/>
              <a:t>hình</a:t>
            </a:r>
            <a:r>
              <a:rPr lang="en-US" baseline="0" dirty="0" smtClean="0"/>
              <a:t> và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hệ</a:t>
            </a:r>
            <a:r>
              <a:rPr lang="en-US" baseline="0" dirty="0" smtClean="0"/>
              <a:t> </a:t>
            </a:r>
            <a:r>
              <a:rPr lang="en-US" baseline="0" dirty="0" err="1" smtClean="0"/>
              <a:t>thống</a:t>
            </a:r>
            <a:endParaRPr lang="en-US" baseline="0" dirty="0" smtClean="0"/>
          </a:p>
          <a:p>
            <a:r>
              <a:rPr lang="en-US" baseline="0" dirty="0" smtClean="0"/>
              <a:t>DM </a:t>
            </a:r>
            <a:r>
              <a:rPr lang="en-US" baseline="0" dirty="0" err="1" smtClean="0"/>
              <a:t>là</a:t>
            </a:r>
            <a:r>
              <a:rPr lang="en-US" baseline="0" dirty="0" smtClean="0"/>
              <a:t> cấu phần </a:t>
            </a:r>
            <a:r>
              <a:rPr lang="en-US" baseline="0" dirty="0" err="1" smtClean="0"/>
              <a:t>tương</a:t>
            </a:r>
            <a:r>
              <a:rPr lang="en-US" baseline="0" dirty="0" smtClean="0"/>
              <a:t> </a:t>
            </a:r>
            <a:r>
              <a:rPr lang="en-US" baseline="0" dirty="0" err="1" smtClean="0"/>
              <a:t>tự</a:t>
            </a:r>
            <a:r>
              <a:rPr lang="en-US" baseline="0" dirty="0" smtClean="0"/>
              <a:t> DW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historical, Report</a:t>
            </a:r>
          </a:p>
          <a:p>
            <a:r>
              <a:rPr lang="en-US" baseline="0" dirty="0" err="1" smtClean="0"/>
              <a:t>Inmemmory</a:t>
            </a:r>
            <a:r>
              <a:rPr lang="en-US" baseline="0" dirty="0" smtClean="0"/>
              <a:t> DB </a:t>
            </a:r>
            <a:r>
              <a:rPr lang="en-US" baseline="0" dirty="0" err="1" smtClean="0"/>
              <a:t>như</a:t>
            </a:r>
            <a:r>
              <a:rPr lang="en-US" baseline="0" dirty="0" smtClean="0"/>
              <a:t> </a:t>
            </a:r>
            <a:r>
              <a:rPr lang="en-US" baseline="0" dirty="0" err="1" smtClean="0"/>
              <a:t>là</a:t>
            </a:r>
            <a:r>
              <a:rPr lang="en-US" baseline="0" dirty="0" smtClean="0"/>
              <a:t> caching,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ContenAS</a:t>
            </a:r>
            <a:r>
              <a:rPr lang="en-US" baseline="0" dirty="0" smtClean="0"/>
              <a:t> </a:t>
            </a:r>
            <a:r>
              <a:rPr lang="en-US" baseline="0" dirty="0" err="1" smtClean="0"/>
              <a:t>trên</a:t>
            </a:r>
            <a:r>
              <a:rPr lang="en-US" baseline="0" dirty="0" smtClean="0"/>
              <a:t> RT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biometric và </a:t>
            </a:r>
            <a:r>
              <a:rPr lang="en-US" baseline="0" dirty="0" err="1" smtClean="0"/>
              <a:t>tra</a:t>
            </a:r>
            <a:r>
              <a:rPr lang="en-US" baseline="0" dirty="0" smtClean="0"/>
              <a:t> </a:t>
            </a:r>
            <a:r>
              <a:rPr lang="en-US" baseline="0" dirty="0" err="1" smtClean="0"/>
              <a:t>cứu</a:t>
            </a:r>
            <a:r>
              <a:rPr lang="en-US" baseline="0" dirty="0" smtClean="0"/>
              <a:t> </a:t>
            </a:r>
            <a:r>
              <a:rPr lang="en-US" baseline="0" dirty="0" err="1" smtClean="0"/>
              <a:t>nhanh</a:t>
            </a:r>
            <a:r>
              <a:rPr lang="en-US" baseline="0" dirty="0" smtClean="0"/>
              <a:t> </a:t>
            </a:r>
            <a:r>
              <a:rPr lang="en-US" baseline="0" dirty="0" err="1" smtClean="0"/>
              <a:t>chóng</a:t>
            </a:r>
            <a:endParaRPr lang="en-US" baseline="0" dirty="0" smtClean="0"/>
          </a:p>
          <a:p>
            <a:r>
              <a:rPr lang="en-US" baseline="0" dirty="0" err="1" smtClean="0"/>
              <a:t>Dbkit</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bên</a:t>
            </a:r>
            <a:r>
              <a:rPr lang="en-US" baseline="0" dirty="0" smtClean="0"/>
              <a:t> t3 </a:t>
            </a:r>
            <a:r>
              <a:rPr lang="en-US" baseline="0" dirty="0" err="1" smtClean="0"/>
              <a:t>tương</a:t>
            </a:r>
            <a:r>
              <a:rPr lang="en-US" baseline="0" dirty="0" smtClean="0"/>
              <a:t> </a:t>
            </a:r>
            <a:r>
              <a:rPr lang="en-US" baseline="0" dirty="0" err="1" smtClean="0"/>
              <a:t>tác</a:t>
            </a:r>
            <a:endParaRPr lang="en-US" baseline="0" dirty="0" smtClean="0"/>
          </a:p>
          <a:p>
            <a:r>
              <a:rPr lang="en-US" baseline="0" dirty="0" smtClean="0"/>
              <a:t>AS: </a:t>
            </a:r>
            <a:r>
              <a:rPr lang="en-US" baseline="0" dirty="0" err="1" smtClean="0"/>
              <a:t>công</a:t>
            </a:r>
            <a:r>
              <a:rPr lang="en-US" baseline="0" dirty="0" smtClean="0"/>
              <a:t> </a:t>
            </a:r>
            <a:r>
              <a:rPr lang="en-US" baseline="0" dirty="0" err="1" smtClean="0"/>
              <a:t>cụ</a:t>
            </a:r>
            <a:r>
              <a:rPr lang="en-US" baseline="0" dirty="0" smtClean="0"/>
              <a:t> phần </a:t>
            </a:r>
            <a:r>
              <a:rPr lang="en-US" baseline="0" dirty="0" err="1" smtClean="0"/>
              <a:t>tích</a:t>
            </a:r>
            <a:r>
              <a:rPr lang="en-US" baseline="0" dirty="0" smtClean="0"/>
              <a:t> và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phục</a:t>
            </a:r>
            <a:r>
              <a:rPr lang="en-US" baseline="0" dirty="0" smtClean="0"/>
              <a:t> vụ </a:t>
            </a:r>
            <a:r>
              <a:rPr lang="en-US" baseline="0" dirty="0" err="1" smtClean="0"/>
              <a:t>báo</a:t>
            </a:r>
            <a:r>
              <a:rPr lang="en-US" baseline="0" dirty="0" smtClean="0"/>
              <a:t> </a:t>
            </a:r>
            <a:r>
              <a:rPr lang="en-US" baseline="0" dirty="0" err="1" smtClean="0"/>
              <a:t>cáo</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20</a:t>
            </a:fld>
            <a:endParaRPr lang="en-US"/>
          </a:p>
        </p:txBody>
      </p:sp>
    </p:spTree>
    <p:extLst>
      <p:ext uri="{BB962C8B-B14F-4D97-AF65-F5344CB8AC3E}">
        <p14:creationId xmlns:p14="http://schemas.microsoft.com/office/powerpoint/2010/main" val="791922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21</a:t>
            </a:fld>
            <a:endParaRPr lang="en-US"/>
          </a:p>
        </p:txBody>
      </p:sp>
    </p:spTree>
    <p:extLst>
      <p:ext uri="{BB962C8B-B14F-4D97-AF65-F5344CB8AC3E}">
        <p14:creationId xmlns:p14="http://schemas.microsoft.com/office/powerpoint/2010/main" val="2481399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22</a:t>
            </a:fld>
            <a:endParaRPr lang="en-US"/>
          </a:p>
        </p:txBody>
      </p:sp>
    </p:spTree>
    <p:extLst>
      <p:ext uri="{BB962C8B-B14F-4D97-AF65-F5344CB8AC3E}">
        <p14:creationId xmlns:p14="http://schemas.microsoft.com/office/powerpoint/2010/main" val="3977349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23</a:t>
            </a:fld>
            <a:endParaRPr lang="en-US"/>
          </a:p>
        </p:txBody>
      </p:sp>
    </p:spTree>
    <p:extLst>
      <p:ext uri="{BB962C8B-B14F-4D97-AF65-F5344CB8AC3E}">
        <p14:creationId xmlns:p14="http://schemas.microsoft.com/office/powerpoint/2010/main" val="3087173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24</a:t>
            </a:fld>
            <a:endParaRPr lang="en-US"/>
          </a:p>
        </p:txBody>
      </p:sp>
    </p:spTree>
    <p:extLst>
      <p:ext uri="{BB962C8B-B14F-4D97-AF65-F5344CB8AC3E}">
        <p14:creationId xmlns:p14="http://schemas.microsoft.com/office/powerpoint/2010/main" val="300660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25</a:t>
            </a:fld>
            <a:endParaRPr lang="en-US"/>
          </a:p>
        </p:txBody>
      </p:sp>
    </p:spTree>
    <p:extLst>
      <p:ext uri="{BB962C8B-B14F-4D97-AF65-F5344CB8AC3E}">
        <p14:creationId xmlns:p14="http://schemas.microsoft.com/office/powerpoint/2010/main" val="39072321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26</a:t>
            </a:fld>
            <a:endParaRPr lang="en-US"/>
          </a:p>
        </p:txBody>
      </p:sp>
    </p:spTree>
    <p:extLst>
      <p:ext uri="{BB962C8B-B14F-4D97-AF65-F5344CB8AC3E}">
        <p14:creationId xmlns:p14="http://schemas.microsoft.com/office/powerpoint/2010/main" val="674179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4137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Điều</a:t>
            </a:r>
            <a:r>
              <a:rPr lang="en-US" baseline="0" dirty="0" smtClean="0"/>
              <a:t> </a:t>
            </a:r>
            <a:r>
              <a:rPr lang="en-US" baseline="0" dirty="0" err="1" smtClean="0"/>
              <a:t>kiện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a:t>
            </a:r>
          </a:p>
          <a:p>
            <a:r>
              <a:rPr lang="en-US" dirty="0" smtClean="0"/>
              <a:t>1. The call must be recorded archived and Tag with authentications level value. (Consent is optional, </a:t>
            </a:r>
          </a:p>
          <a:p>
            <a:r>
              <a:rPr lang="en-US" dirty="0" smtClean="0"/>
              <a:t>but recommended as best practice) </a:t>
            </a:r>
          </a:p>
          <a:p>
            <a:r>
              <a:rPr lang="en-US" dirty="0" smtClean="0"/>
              <a:t>2. The audio quality must be sufficient (Too loud/Soft or white noise calls will be automatically ignored </a:t>
            </a:r>
          </a:p>
          <a:p>
            <a:r>
              <a:rPr lang="en-US" dirty="0" smtClean="0"/>
              <a:t>by the system) </a:t>
            </a:r>
          </a:p>
          <a:p>
            <a:r>
              <a:rPr lang="en-US" dirty="0" smtClean="0"/>
              <a:t>3. The call must Include VP Bank unique ID that was collected by NICE</a:t>
            </a:r>
          </a:p>
          <a:p>
            <a:r>
              <a:rPr lang="en-US" dirty="0" smtClean="0"/>
              <a:t>4. The call must contain a minimum of forty (40) seconds of customer net audio.</a:t>
            </a:r>
          </a:p>
          <a:p>
            <a:r>
              <a:rPr lang="en-US" dirty="0" smtClean="0"/>
              <a:t>5. The call must be incoming. We can support outgoing in case they can they have a flow to support </a:t>
            </a:r>
          </a:p>
          <a:p>
            <a:r>
              <a:rPr lang="en-US" dirty="0" smtClean="0"/>
              <a:t>that only the legit speaker will answer (calling mobile). Internal calls are not supported</a:t>
            </a:r>
          </a:p>
          <a:p>
            <a:r>
              <a:rPr lang="en-US" dirty="0" smtClean="0"/>
              <a:t>6. A call with only 1 speaker on the customer side/Agent side (Unlike conference calls for example)</a:t>
            </a:r>
          </a:p>
          <a:p>
            <a:r>
              <a:rPr lang="en-US" dirty="0" smtClean="0"/>
              <a:t>7. A call with “On Behalf” value, speaker which is any person other than the actual person associated </a:t>
            </a:r>
          </a:p>
          <a:p>
            <a:r>
              <a:rPr lang="en-US" dirty="0" smtClean="0"/>
              <a:t>with VP Bank unique ID will not be taken for enrollment. (Agent, Care Giver, Attorney, Other family </a:t>
            </a:r>
          </a:p>
          <a:p>
            <a:r>
              <a:rPr lang="en-US" dirty="0" smtClean="0"/>
              <a:t>member)</a:t>
            </a:r>
          </a:p>
          <a:p>
            <a:r>
              <a:rPr lang="en-US" dirty="0" smtClean="0"/>
              <a:t>➢ Enrolment process is fully secured</a:t>
            </a:r>
          </a:p>
          <a:p>
            <a:r>
              <a:rPr lang="en-US" dirty="0" smtClean="0"/>
              <a:t>o The system employs five separate security protocols to prevent criminals from impersonating </a:t>
            </a:r>
          </a:p>
          <a:p>
            <a:r>
              <a:rPr lang="en-US" dirty="0" smtClean="0"/>
              <a:t>legitimate customers based on the following </a:t>
            </a:r>
            <a:r>
              <a:rPr lang="en-US" dirty="0" smtClean="0"/>
              <a:t>principles</a:t>
            </a:r>
          </a:p>
          <a:p>
            <a:endParaRPr lang="en-US" dirty="0" smtClean="0"/>
          </a:p>
          <a:p>
            <a:endParaRPr lang="en-US" dirty="0" smtClean="0"/>
          </a:p>
          <a:p>
            <a:r>
              <a:rPr lang="en-US" dirty="0" smtClean="0"/>
              <a:t>----------</a:t>
            </a:r>
          </a:p>
          <a:p>
            <a:r>
              <a:rPr lang="vi-VN" dirty="0" smtClean="0"/>
              <a:t>Điều kiện đăng ký:</a:t>
            </a:r>
          </a:p>
          <a:p>
            <a:endParaRPr lang="vi-VN" dirty="0" smtClean="0"/>
          </a:p>
          <a:p>
            <a:r>
              <a:rPr lang="vi-VN" dirty="0" smtClean="0"/>
              <a:t>1. Cuộc gọi phải được ghi âm, lưu trữ và gắn thẻ với giá trị cấp độ xác thực. (Sự đồng ý là tùy chọn, nhưng được khuyến nghị là thực hành tốt nhất).</a:t>
            </a:r>
          </a:p>
          <a:p>
            <a:r>
              <a:rPr lang="vi-VN" dirty="0" smtClean="0"/>
              <a:t>2. Chất lượng âm thanh phải đủ (Cuộc gọi quá to/đều hoặc có tiếng ồn sẽ tự động bị bỏ qua bởi hệ thống).</a:t>
            </a:r>
          </a:p>
          <a:p>
            <a:r>
              <a:rPr lang="vi-VN" dirty="0" smtClean="0"/>
              <a:t>3. Cuộc gọi phải bao gồm ID duy nhất của VP Bank đã được thu thập bởi NICE.</a:t>
            </a:r>
          </a:p>
          <a:p>
            <a:r>
              <a:rPr lang="vi-VN" dirty="0" smtClean="0"/>
              <a:t>4. Cuộc gọi phải chứa ít nhất bốn mươi (40) giây của âm thanh tệ khách hàng.</a:t>
            </a:r>
          </a:p>
          <a:p>
            <a:r>
              <a:rPr lang="vi-VN" dirty="0" smtClean="0"/>
              <a:t>5. Cuộc gọi phải là đến. Chúng tôi có thể hỗ trợ cuộc gọi đi ra trong trường hợp họ có luồng để hỗ trợ việc chỉ có người nói chính thức sẽ trả lời (gọi điện thoại di động). Cuộc gọi nội bộ không được hỗ trợ.</a:t>
            </a:r>
          </a:p>
          <a:p>
            <a:r>
              <a:rPr lang="vi-VN" dirty="0" smtClean="0"/>
              <a:t>6. Một cuộc gọi chỉ có 1 người nói trên phía khách hàng/đại lý (Không giống như cuộc họp nhiều người chẳng hạn).</a:t>
            </a:r>
          </a:p>
          <a:p>
            <a:r>
              <a:rPr lang="vi-VN" dirty="0" smtClean="0"/>
              <a:t>7. Một cuộc gọi với giá trị "Thay mặt", người nói là bất kỳ người nào khác ngoài người thực sự liên quan đến ID duy nhất của VP Bank sẽ không được chấp nhận để đăng ký. (Đại lý, Người chăm sóc, Luật sư, Thành viên gia đình khác).</a:t>
            </a:r>
          </a:p>
          <a:p>
            <a:endParaRPr lang="vi-VN" dirty="0" smtClean="0"/>
          </a:p>
          <a:p>
            <a:r>
              <a:rPr lang="vi-VN" dirty="0" smtClean="0"/>
              <a:t>Quá trình đăng ký được bảo đảm an toàn hoàn toàn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387462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Khách</a:t>
            </a:r>
            <a:r>
              <a:rPr lang="en-US" baseline="0" dirty="0" smtClean="0"/>
              <a:t> hàng </a:t>
            </a:r>
            <a:r>
              <a:rPr lang="en-US" baseline="0" dirty="0" err="1" smtClean="0"/>
              <a:t>gọi</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route </a:t>
            </a:r>
            <a:r>
              <a:rPr lang="en-US" baseline="0" dirty="0" err="1" smtClean="0"/>
              <a:t>vào</a:t>
            </a:r>
            <a:r>
              <a:rPr lang="en-US" baseline="0" dirty="0" smtClean="0"/>
              <a:t> agent, </a:t>
            </a:r>
            <a:r>
              <a:rPr lang="en-US" baseline="0" dirty="0" err="1" smtClean="0"/>
              <a:t>màn</a:t>
            </a:r>
            <a:r>
              <a:rPr lang="en-US" baseline="0" dirty="0" smtClean="0"/>
              <a:t> </a:t>
            </a:r>
            <a:r>
              <a:rPr lang="en-US" baseline="0" dirty="0" err="1" smtClean="0"/>
              <a:t>hình</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mới</a:t>
            </a:r>
            <a:r>
              <a:rPr lang="en-US" baseline="0" dirty="0" smtClean="0"/>
              <a:t>(2), agent </a:t>
            </a:r>
            <a:r>
              <a:rPr lang="en-US" baseline="0" dirty="0" err="1" smtClean="0"/>
              <a:t>nhấc</a:t>
            </a:r>
            <a:r>
              <a:rPr lang="en-US" baseline="0" dirty="0" smtClean="0"/>
              <a:t> </a:t>
            </a:r>
            <a:r>
              <a:rPr lang="en-US" baseline="0" dirty="0" err="1" smtClean="0"/>
              <a:t>máy</a:t>
            </a:r>
            <a:endParaRPr lang="en-US" baseline="0" dirty="0" smtClean="0"/>
          </a:p>
          <a:p>
            <a:pPr marL="171450" indent="-171450">
              <a:buFontTx/>
              <a:buChar char="-"/>
            </a:pPr>
            <a:r>
              <a:rPr lang="en-US" baseline="0" dirty="0" smtClean="0"/>
              <a:t>RTP </a:t>
            </a:r>
            <a:r>
              <a:rPr lang="en-US" baseline="0" dirty="0" err="1" smtClean="0"/>
              <a:t>bắt</a:t>
            </a:r>
            <a:r>
              <a:rPr lang="en-US" baseline="0" dirty="0" smtClean="0"/>
              <a:t> </a:t>
            </a:r>
            <a:r>
              <a:rPr lang="en-US" baseline="0" dirty="0" err="1" smtClean="0"/>
              <a:t>đầu</a:t>
            </a:r>
            <a:r>
              <a:rPr lang="en-US" baseline="0" dirty="0" smtClean="0"/>
              <a:t> span </a:t>
            </a:r>
            <a:r>
              <a:rPr lang="en-US" baseline="0" dirty="0" err="1" smtClean="0"/>
              <a:t>vào</a:t>
            </a:r>
            <a:r>
              <a:rPr lang="en-US" baseline="0" dirty="0" smtClean="0"/>
              <a:t> AIR (2’)</a:t>
            </a:r>
          </a:p>
          <a:p>
            <a:pPr marL="171450" indent="-171450">
              <a:buFontTx/>
              <a:buChar char="-"/>
            </a:pPr>
            <a:r>
              <a:rPr lang="en-US" baseline="0" dirty="0" smtClean="0"/>
              <a:t>Popup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từ</a:t>
            </a:r>
            <a:r>
              <a:rPr lang="en-US" baseline="0" dirty="0" smtClean="0"/>
              <a:t> finesse và load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của</a:t>
            </a:r>
            <a:r>
              <a:rPr lang="en-US" baseline="0" dirty="0" smtClean="0"/>
              <a:t> AGD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RTAClient</a:t>
            </a:r>
            <a:r>
              <a:rPr lang="en-US" baseline="0" dirty="0" smtClean="0"/>
              <a:t> (3)</a:t>
            </a:r>
          </a:p>
          <a:p>
            <a:pPr marL="171450" indent="-171450">
              <a:buFontTx/>
              <a:buChar char="-"/>
            </a:pPr>
            <a:r>
              <a:rPr lang="en-US" baseline="0" dirty="0" smtClean="0"/>
              <a:t>CTI </a:t>
            </a:r>
            <a:r>
              <a:rPr lang="en-US" baseline="0" dirty="0" err="1" smtClean="0"/>
              <a:t>bắn</a:t>
            </a:r>
            <a:r>
              <a:rPr lang="en-US" baseline="0" dirty="0" smtClean="0"/>
              <a:t> </a:t>
            </a:r>
            <a:r>
              <a:rPr lang="en-US" baseline="0" dirty="0" err="1" smtClean="0"/>
              <a:t>từ</a:t>
            </a:r>
            <a:r>
              <a:rPr lang="en-US" baseline="0" dirty="0" smtClean="0"/>
              <a:t> ICM PG </a:t>
            </a:r>
            <a:r>
              <a:rPr lang="en-US" baseline="0" dirty="0" err="1" smtClean="0"/>
              <a:t>đến</a:t>
            </a:r>
            <a:r>
              <a:rPr lang="en-US" baseline="0" dirty="0" smtClean="0"/>
              <a:t> Engage (4), IC </a:t>
            </a:r>
            <a:r>
              <a:rPr lang="en-US" baseline="0" dirty="0" err="1" smtClean="0"/>
              <a:t>báo</a:t>
            </a:r>
            <a:r>
              <a:rPr lang="en-US" baseline="0" dirty="0" smtClean="0"/>
              <a:t> </a:t>
            </a:r>
            <a:r>
              <a:rPr lang="en-US" baseline="0" dirty="0" err="1" smtClean="0"/>
              <a:t>cho</a:t>
            </a:r>
            <a:r>
              <a:rPr lang="en-US" baseline="0" dirty="0" smtClean="0"/>
              <a:t> AIR </a:t>
            </a:r>
            <a:r>
              <a:rPr lang="en-US" baseline="0" dirty="0" err="1" smtClean="0"/>
              <a:t>biết</a:t>
            </a:r>
            <a:r>
              <a:rPr lang="en-US" baseline="0" dirty="0" smtClean="0"/>
              <a:t> </a:t>
            </a:r>
            <a:r>
              <a:rPr lang="en-US" baseline="0" dirty="0" err="1" smtClean="0"/>
              <a:t>để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start buffer </a:t>
            </a:r>
            <a:r>
              <a:rPr lang="en-US" baseline="0" dirty="0" err="1" smtClean="0"/>
              <a:t>với</a:t>
            </a:r>
            <a:r>
              <a:rPr lang="en-US" baseline="0" dirty="0" smtClean="0"/>
              <a:t> RTVB (4’)</a:t>
            </a:r>
          </a:p>
          <a:p>
            <a:pPr marL="171450" indent="-171450">
              <a:buFontTx/>
              <a:buChar char="-"/>
            </a:pPr>
            <a:r>
              <a:rPr lang="en-US" baseline="0" dirty="0" smtClean="0"/>
              <a:t>Middle App </a:t>
            </a:r>
            <a:r>
              <a:rPr lang="en-US" baseline="0" dirty="0" err="1" smtClean="0"/>
              <a:t>gọi</a:t>
            </a:r>
            <a:r>
              <a:rPr lang="en-US" baseline="0" dirty="0" smtClean="0"/>
              <a:t> </a:t>
            </a:r>
            <a:r>
              <a:rPr lang="en-US" baseline="0" dirty="0" err="1" smtClean="0"/>
              <a:t>đên</a:t>
            </a:r>
            <a:r>
              <a:rPr lang="en-US" baseline="0" dirty="0" smtClean="0"/>
              <a:t> connect API </a:t>
            </a:r>
            <a:r>
              <a:rPr lang="en-US" baseline="0" dirty="0" err="1" smtClean="0"/>
              <a:t>để</a:t>
            </a:r>
            <a:r>
              <a:rPr lang="en-US" baseline="0" dirty="0" smtClean="0"/>
              <a:t> </a:t>
            </a:r>
            <a:r>
              <a:rPr lang="en-US" baseline="0" dirty="0" err="1" smtClean="0"/>
              <a:t>genToke</a:t>
            </a:r>
            <a:r>
              <a:rPr lang="en-US" baseline="0" dirty="0" smtClean="0"/>
              <a:t> và </a:t>
            </a:r>
            <a:r>
              <a:rPr lang="en-US" baseline="0" dirty="0" err="1" smtClean="0"/>
              <a:t>lưu</a:t>
            </a:r>
            <a:r>
              <a:rPr lang="en-US" baseline="0" dirty="0" smtClean="0"/>
              <a:t> </a:t>
            </a:r>
            <a:r>
              <a:rPr lang="en-US" baseline="0" dirty="0" err="1" smtClean="0"/>
              <a:t>dùng</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sau</a:t>
            </a:r>
            <a:r>
              <a:rPr lang="en-US" baseline="0" dirty="0" smtClean="0"/>
              <a:t> (5)</a:t>
            </a:r>
          </a:p>
          <a:p>
            <a:pPr marL="171450" indent="-171450">
              <a:buFontTx/>
              <a:buChar char="-"/>
            </a:pPr>
            <a:r>
              <a:rPr lang="en-US" baseline="0" dirty="0" smtClean="0"/>
              <a:t>RTA </a:t>
            </a:r>
            <a:r>
              <a:rPr lang="en-US" baseline="0" dirty="0" err="1" smtClean="0"/>
              <a:t>gọi</a:t>
            </a:r>
            <a:r>
              <a:rPr lang="en-US" baseline="0" dirty="0" smtClean="0"/>
              <a:t> </a:t>
            </a:r>
            <a:r>
              <a:rPr lang="en-US" baseline="0" dirty="0" err="1" smtClean="0"/>
              <a:t>đến</a:t>
            </a:r>
            <a:r>
              <a:rPr lang="en-US" baseline="0" dirty="0" smtClean="0"/>
              <a:t> Middle APP (3) </a:t>
            </a:r>
            <a:r>
              <a:rPr lang="en-US" baseline="0" dirty="0" err="1" smtClean="0"/>
              <a:t>để</a:t>
            </a:r>
            <a:r>
              <a:rPr lang="en-US" baseline="0" dirty="0" smtClean="0"/>
              <a:t> </a:t>
            </a:r>
            <a:r>
              <a:rPr lang="en-US" baseline="0" dirty="0" err="1" smtClean="0"/>
              <a:t>thự</a:t>
            </a:r>
            <a:r>
              <a:rPr lang="en-US" baseline="0" dirty="0" smtClean="0"/>
              <a:t> </a:t>
            </a:r>
            <a:r>
              <a:rPr lang="en-US" baseline="0" dirty="0" err="1" smtClean="0"/>
              <a:t>hiện</a:t>
            </a:r>
            <a:r>
              <a:rPr lang="en-US" baseline="0" dirty="0" smtClean="0"/>
              <a:t> </a:t>
            </a:r>
            <a:r>
              <a:rPr lang="en-US" baseline="0" dirty="0" err="1" smtClean="0"/>
              <a:t>getcustomerInfor</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đã</a:t>
            </a:r>
            <a:r>
              <a:rPr lang="en-US" baseline="0" dirty="0" smtClean="0"/>
              <a:t> </a:t>
            </a:r>
            <a:r>
              <a:rPr lang="en-US" baseline="0" dirty="0" err="1" smtClean="0"/>
              <a:t>lưu</a:t>
            </a:r>
            <a:r>
              <a:rPr lang="en-US" baseline="0" dirty="0" smtClean="0"/>
              <a:t>), </a:t>
            </a:r>
            <a:r>
              <a:rPr lang="en-US" baseline="0" dirty="0" err="1" smtClean="0"/>
              <a:t>nếu</a:t>
            </a:r>
            <a:r>
              <a:rPr lang="en-US" baseline="0" dirty="0" smtClean="0"/>
              <a:t> chưa có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lấy</a:t>
            </a:r>
            <a:r>
              <a:rPr lang="en-US" baseline="0" dirty="0" smtClean="0"/>
              <a:t> </a:t>
            </a:r>
            <a:r>
              <a:rPr lang="en-US" baseline="0" dirty="0" err="1" smtClean="0"/>
              <a:t>từ</a:t>
            </a:r>
            <a:r>
              <a:rPr lang="en-US" baseline="0" dirty="0" smtClean="0"/>
              <a:t> AGD và </a:t>
            </a:r>
            <a:r>
              <a:rPr lang="en-US" baseline="0" dirty="0" err="1" smtClean="0"/>
              <a:t>tạo</a:t>
            </a:r>
            <a:r>
              <a:rPr lang="en-US" baseline="0" dirty="0" smtClean="0"/>
              <a:t> </a:t>
            </a:r>
            <a:r>
              <a:rPr lang="en-US" baseline="0" dirty="0" err="1" smtClean="0"/>
              <a:t>mới</a:t>
            </a:r>
            <a:r>
              <a:rPr lang="en-US" baseline="0" dirty="0" smtClean="0"/>
              <a:t> (3) và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UniqueNiceID</a:t>
            </a:r>
            <a:endParaRPr lang="en-US" baseline="0" dirty="0" smtClean="0"/>
          </a:p>
          <a:p>
            <a:pPr marL="171450" indent="-171450">
              <a:buFontTx/>
              <a:buChar char="-"/>
            </a:pP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GetContext</a:t>
            </a:r>
            <a:r>
              <a:rPr lang="en-US" baseline="0" dirty="0" smtClean="0"/>
              <a:t>(</a:t>
            </a:r>
            <a:r>
              <a:rPr lang="en-US" baseline="0" dirty="0" err="1" smtClean="0"/>
              <a:t>Token,OSLogin</a:t>
            </a:r>
            <a:r>
              <a:rPr lang="en-US" baseline="0" dirty="0" smtClean="0"/>
              <a:t>)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đang</a:t>
            </a:r>
            <a:r>
              <a:rPr lang="en-US" baseline="0" dirty="0" smtClean="0"/>
              <a:t> </a:t>
            </a:r>
            <a:r>
              <a:rPr lang="en-US" baseline="0" dirty="0" err="1" smtClean="0"/>
              <a:t>diễn</a:t>
            </a:r>
            <a:r>
              <a:rPr lang="en-US" baseline="0" dirty="0" smtClean="0"/>
              <a:t> </a:t>
            </a:r>
            <a:r>
              <a:rPr lang="en-US" baseline="0" dirty="0" err="1" smtClean="0"/>
              <a:t>ra</a:t>
            </a:r>
            <a:r>
              <a:rPr lang="en-US" baseline="0" dirty="0" smtClean="0"/>
              <a:t> </a:t>
            </a:r>
            <a:r>
              <a:rPr lang="en-US" baseline="0" dirty="0" err="1" smtClean="0"/>
              <a:t>với</a:t>
            </a:r>
            <a:r>
              <a:rPr lang="en-US" baseline="0" dirty="0" smtClean="0"/>
              <a:t> agent </a:t>
            </a:r>
            <a:r>
              <a:rPr lang="en-US" baseline="0" dirty="0" err="1" smtClean="0"/>
              <a:t>không</a:t>
            </a:r>
            <a:r>
              <a:rPr lang="en-US" baseline="0" dirty="0" smtClean="0"/>
              <a:t>(6)</a:t>
            </a:r>
          </a:p>
          <a:p>
            <a:pPr marL="171450" indent="-171450">
              <a:buFontTx/>
              <a:buChar char="-"/>
            </a:pP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thông</a:t>
            </a:r>
            <a:r>
              <a:rPr lang="en-US" baseline="0" dirty="0" smtClean="0"/>
              <a:t> tin </a:t>
            </a:r>
            <a:r>
              <a:rPr lang="en-US" baseline="0" dirty="0" err="1" smtClean="0"/>
              <a:t>UniqueNiceID</a:t>
            </a:r>
            <a:r>
              <a:rPr lang="en-US" baseline="0" dirty="0" smtClean="0"/>
              <a:t> </a:t>
            </a:r>
            <a:r>
              <a:rPr lang="en-US" baseline="0" dirty="0" err="1" smtClean="0"/>
              <a:t>lưu</a:t>
            </a:r>
            <a:r>
              <a:rPr lang="en-US" baseline="0" dirty="0" smtClean="0"/>
              <a:t> </a:t>
            </a:r>
            <a:r>
              <a:rPr lang="en-US" baseline="0" dirty="0" err="1" smtClean="0"/>
              <a:t>trên</a:t>
            </a:r>
            <a:r>
              <a:rPr lang="en-US" baseline="0" dirty="0" smtClean="0"/>
              <a:t> Middle APP </a:t>
            </a:r>
            <a:r>
              <a:rPr lang="en-US" baseline="0" dirty="0" err="1" smtClean="0"/>
              <a:t>để</a:t>
            </a:r>
            <a:r>
              <a:rPr lang="en-US" baseline="0" dirty="0" smtClean="0"/>
              <a:t> </a:t>
            </a:r>
            <a:r>
              <a:rPr lang="en-US" baseline="0" dirty="0" err="1" smtClean="0"/>
              <a:t>gọi</a:t>
            </a:r>
            <a:r>
              <a:rPr lang="en-US" baseline="0" dirty="0" smtClean="0"/>
              <a:t> </a:t>
            </a:r>
            <a:r>
              <a:rPr lang="en-US" baseline="0" dirty="0" err="1" smtClean="0"/>
              <a:t>hàm</a:t>
            </a:r>
            <a:r>
              <a:rPr lang="en-US" baseline="0" dirty="0" smtClean="0"/>
              <a:t> resolve(</a:t>
            </a:r>
            <a:r>
              <a:rPr lang="en-US" baseline="0" dirty="0" err="1" smtClean="0"/>
              <a:t>token,appcontext,NiceID</a:t>
            </a:r>
            <a:r>
              <a:rPr lang="en-US" baseline="0" dirty="0" smtClean="0"/>
              <a:t>) sang </a:t>
            </a:r>
            <a:r>
              <a:rPr lang="en-US" baseline="0" dirty="0" err="1" smtClean="0"/>
              <a:t>connectAPI</a:t>
            </a:r>
            <a:r>
              <a:rPr lang="en-US" baseline="0" dirty="0" smtClean="0"/>
              <a:t> (6)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của</a:t>
            </a:r>
            <a:r>
              <a:rPr lang="en-US" baseline="0" dirty="0" smtClean="0"/>
              <a:t> khách hàng,</a:t>
            </a:r>
          </a:p>
          <a:p>
            <a:pPr marL="171450" indent="-171450">
              <a:buFontTx/>
              <a:buChar char="-"/>
            </a:pPr>
            <a:r>
              <a:rPr lang="en-US" baseline="0" dirty="0" smtClean="0"/>
              <a:t>API server </a:t>
            </a:r>
            <a:r>
              <a:rPr lang="en-US" baseline="0" dirty="0" err="1" smtClean="0"/>
              <a:t>gọi</a:t>
            </a:r>
            <a:r>
              <a:rPr lang="en-US" baseline="0" dirty="0" smtClean="0"/>
              <a:t> </a:t>
            </a:r>
            <a:r>
              <a:rPr lang="en-US" baseline="0" dirty="0" err="1" smtClean="0"/>
              <a:t>đến</a:t>
            </a:r>
            <a:r>
              <a:rPr lang="en-US" baseline="0" dirty="0" smtClean="0"/>
              <a:t> Engage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đang</a:t>
            </a:r>
            <a:r>
              <a:rPr lang="en-US" baseline="0" dirty="0" smtClean="0"/>
              <a:t> </a:t>
            </a:r>
            <a:r>
              <a:rPr lang="en-US" baseline="0" dirty="0" err="1" smtClean="0"/>
              <a:t>diễn</a:t>
            </a:r>
            <a:r>
              <a:rPr lang="en-US" baseline="0" dirty="0" smtClean="0"/>
              <a:t> </a:t>
            </a:r>
            <a:r>
              <a:rPr lang="en-US" baseline="0" dirty="0" err="1" smtClean="0"/>
              <a:t>ra</a:t>
            </a:r>
            <a:r>
              <a:rPr lang="en-US" baseline="0" dirty="0" smtClean="0"/>
              <a:t>, </a:t>
            </a:r>
            <a:r>
              <a:rPr lang="en-US" baseline="0" dirty="0" err="1" smtClean="0"/>
              <a:t>trả</a:t>
            </a:r>
            <a:r>
              <a:rPr lang="en-US" baseline="0" dirty="0" smtClean="0"/>
              <a:t> </a:t>
            </a:r>
            <a:r>
              <a:rPr lang="en-US" baseline="0" dirty="0" err="1" smtClean="0"/>
              <a:t>lại</a:t>
            </a:r>
            <a:r>
              <a:rPr lang="en-US" baseline="0" dirty="0" smtClean="0"/>
              <a:t> </a:t>
            </a:r>
            <a:r>
              <a:rPr lang="en-US" baseline="0" dirty="0" err="1" smtClean="0"/>
              <a:t>mã</a:t>
            </a:r>
            <a:r>
              <a:rPr lang="en-US" baseline="0" dirty="0" smtClean="0"/>
              <a:t> context (10), </a:t>
            </a:r>
            <a:r>
              <a:rPr lang="en-US" baseline="0" dirty="0" err="1" smtClean="0"/>
              <a:t>đồng</a:t>
            </a:r>
            <a:r>
              <a:rPr lang="en-US" baseline="0" dirty="0" smtClean="0"/>
              <a:t> </a:t>
            </a:r>
            <a:r>
              <a:rPr lang="en-US" baseline="0" dirty="0" err="1" smtClean="0"/>
              <a:t>thời</a:t>
            </a:r>
            <a:r>
              <a:rPr lang="en-US" baseline="0" dirty="0" smtClean="0"/>
              <a:t> API </a:t>
            </a:r>
            <a:r>
              <a:rPr lang="en-US" baseline="0" dirty="0" err="1" smtClean="0"/>
              <a:t>gọi</a:t>
            </a:r>
            <a:r>
              <a:rPr lang="en-US" baseline="0" dirty="0" smtClean="0"/>
              <a:t> </a:t>
            </a:r>
            <a:r>
              <a:rPr lang="en-US" baseline="0" dirty="0" err="1" smtClean="0"/>
              <a:t>đên</a:t>
            </a:r>
            <a:r>
              <a:rPr lang="en-US" baseline="0" dirty="0" smtClean="0"/>
              <a:t> </a:t>
            </a:r>
            <a:r>
              <a:rPr lang="en-US" baseline="0" dirty="0" err="1" smtClean="0"/>
              <a:t>CustomerEntity</a:t>
            </a:r>
            <a:r>
              <a:rPr lang="en-US" baseline="0" dirty="0" smtClean="0"/>
              <a:t> </a:t>
            </a:r>
            <a:r>
              <a:rPr lang="en-US" baseline="0" dirty="0" err="1" smtClean="0"/>
              <a:t>trên</a:t>
            </a:r>
            <a:r>
              <a:rPr lang="en-US" baseline="0" dirty="0" smtClean="0"/>
              <a:t> RT và </a:t>
            </a:r>
            <a:r>
              <a:rPr lang="en-US" baseline="0" dirty="0" err="1" smtClean="0"/>
              <a:t>gọi</a:t>
            </a:r>
            <a:r>
              <a:rPr lang="en-US" baseline="0" dirty="0" smtClean="0"/>
              <a:t> </a:t>
            </a:r>
            <a:r>
              <a:rPr lang="en-US" baseline="0" dirty="0" err="1" smtClean="0"/>
              <a:t>đến</a:t>
            </a:r>
            <a:r>
              <a:rPr lang="en-US" baseline="0" dirty="0" smtClean="0"/>
              <a:t> DB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KH (8, 9), </a:t>
            </a:r>
            <a:r>
              <a:rPr lang="en-US" baseline="0" dirty="0" err="1" smtClean="0"/>
              <a:t>trả</a:t>
            </a:r>
            <a:r>
              <a:rPr lang="en-US" baseline="0" dirty="0" smtClean="0"/>
              <a:t> </a:t>
            </a:r>
            <a:r>
              <a:rPr lang="en-US" baseline="0" dirty="0" err="1" smtClean="0"/>
              <a:t>lại</a:t>
            </a:r>
            <a:r>
              <a:rPr lang="en-US" baseline="0" dirty="0" smtClean="0"/>
              <a:t> </a:t>
            </a:r>
            <a:r>
              <a:rPr lang="en-US" baseline="0" dirty="0" err="1" smtClean="0"/>
              <a:t>cho</a:t>
            </a:r>
            <a:r>
              <a:rPr lang="en-US" baseline="0" dirty="0" smtClean="0"/>
              <a:t> API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nếu</a:t>
            </a:r>
            <a:r>
              <a:rPr lang="en-US" baseline="0" dirty="0" smtClean="0"/>
              <a:t> chưa có sẽ </a:t>
            </a:r>
            <a:r>
              <a:rPr lang="en-US" baseline="0" dirty="0" err="1" smtClean="0"/>
              <a:t>tạo</a:t>
            </a:r>
            <a:r>
              <a:rPr lang="en-US" baseline="0" dirty="0" smtClean="0"/>
              <a:t> </a:t>
            </a:r>
            <a:r>
              <a:rPr lang="en-US" baseline="0" dirty="0" err="1" smtClean="0"/>
              <a:t>mới</a:t>
            </a:r>
            <a:r>
              <a:rPr lang="en-US" baseline="0" dirty="0" smtClean="0"/>
              <a:t> khách hàng và </a:t>
            </a:r>
            <a:r>
              <a:rPr lang="en-US" baseline="0" dirty="0" err="1" smtClean="0"/>
              <a:t>lưu</a:t>
            </a:r>
            <a:r>
              <a:rPr lang="en-US" baseline="0" dirty="0" smtClean="0"/>
              <a:t> </a:t>
            </a:r>
            <a:r>
              <a:rPr lang="en-US" baseline="0" dirty="0" err="1" smtClean="0"/>
              <a:t>tại</a:t>
            </a:r>
            <a:r>
              <a:rPr lang="en-US" baseline="0" dirty="0" smtClean="0"/>
              <a:t> 2 </a:t>
            </a:r>
            <a:r>
              <a:rPr lang="en-US" baseline="0" dirty="0" err="1" smtClean="0"/>
              <a:t>vùng</a:t>
            </a:r>
            <a:r>
              <a:rPr lang="en-US" baseline="0" dirty="0" smtClean="0"/>
              <a:t> </a:t>
            </a:r>
            <a:r>
              <a:rPr lang="en-US" baseline="0" dirty="0" err="1" smtClean="0"/>
              <a:t>này</a:t>
            </a:r>
            <a:r>
              <a:rPr lang="en-US" baseline="0" dirty="0" smtClean="0"/>
              <a:t>.</a:t>
            </a:r>
          </a:p>
          <a:p>
            <a:pPr marL="171450" indent="-171450">
              <a:buFontTx/>
              <a:buChar char="-"/>
            </a:pPr>
            <a:r>
              <a:rPr lang="en-US" baseline="0" dirty="0" err="1" smtClean="0"/>
              <a:t>Nếu</a:t>
            </a:r>
            <a:r>
              <a:rPr lang="en-US" baseline="0" dirty="0" smtClean="0"/>
              <a:t> khách hàng chưa </a:t>
            </a:r>
            <a:r>
              <a:rPr lang="en-US" baseline="0" dirty="0" err="1" smtClean="0"/>
              <a:t>đăng</a:t>
            </a:r>
            <a:r>
              <a:rPr lang="en-US" baseline="0" dirty="0" smtClean="0"/>
              <a:t> </a:t>
            </a:r>
            <a:r>
              <a:rPr lang="en-US" baseline="0" dirty="0" err="1" smtClean="0"/>
              <a:t>ký</a:t>
            </a:r>
            <a:r>
              <a:rPr lang="en-US" baseline="0" dirty="0" smtClean="0"/>
              <a:t>, agent sẽ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thủ</a:t>
            </a:r>
            <a:r>
              <a:rPr lang="en-US" baseline="0" dirty="0" smtClean="0"/>
              <a:t> </a:t>
            </a:r>
            <a:r>
              <a:rPr lang="en-US" baseline="0" dirty="0" err="1" smtClean="0"/>
              <a:t>công</a:t>
            </a:r>
            <a:r>
              <a:rPr lang="en-US" baseline="0" dirty="0" smtClean="0"/>
              <a:t> và </a:t>
            </a:r>
            <a:r>
              <a:rPr lang="en-US" baseline="0" dirty="0" err="1" smtClean="0"/>
              <a:t>bấm</a:t>
            </a:r>
            <a:r>
              <a:rPr lang="en-US" baseline="0" dirty="0" smtClean="0"/>
              <a:t> </a:t>
            </a:r>
            <a:r>
              <a:rPr lang="en-US" baseline="0" dirty="0" err="1" smtClean="0"/>
              <a:t>vào</a:t>
            </a:r>
            <a:r>
              <a:rPr lang="en-US" baseline="0" dirty="0" smtClean="0"/>
              <a:t> </a:t>
            </a:r>
            <a:r>
              <a:rPr lang="en-US" baseline="0" dirty="0" err="1" smtClean="0"/>
              <a:t>nút</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nếu</a:t>
            </a:r>
            <a:r>
              <a:rPr lang="en-US" baseline="0" dirty="0" smtClean="0"/>
              <a:t> </a:t>
            </a:r>
            <a:r>
              <a:rPr lang="en-US" baseline="0" dirty="0" err="1" smtClean="0"/>
              <a:t>thỏa</a:t>
            </a:r>
            <a:r>
              <a:rPr lang="en-US" baseline="0" dirty="0" smtClean="0"/>
              <a:t> </a:t>
            </a:r>
            <a:r>
              <a:rPr lang="en-US" baseline="0" dirty="0" err="1" smtClean="0"/>
              <a:t>mãn</a:t>
            </a:r>
            <a:r>
              <a:rPr lang="en-US" baseline="0" dirty="0" smtClean="0"/>
              <a:t> </a:t>
            </a:r>
          </a:p>
          <a:p>
            <a:pPr marL="171450" indent="-171450">
              <a:buFontTx/>
              <a:buChar char="-"/>
            </a:pP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RTAClient</a:t>
            </a:r>
            <a:r>
              <a:rPr lang="en-US" baseline="0" dirty="0" smtClean="0"/>
              <a:t> sẽ </a:t>
            </a: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UpdateCustomer</a:t>
            </a:r>
            <a:r>
              <a:rPr lang="en-US" baseline="0" dirty="0" smtClean="0"/>
              <a:t>(</a:t>
            </a:r>
            <a:r>
              <a:rPr lang="en-US" baseline="0" dirty="0" err="1" smtClean="0"/>
              <a:t>token,context</a:t>
            </a:r>
            <a:r>
              <a:rPr lang="en-US" baseline="0" dirty="0" smtClean="0"/>
              <a:t>, consent=1) </a:t>
            </a:r>
            <a:r>
              <a:rPr lang="en-US" baseline="0" dirty="0" err="1" smtClean="0"/>
              <a:t>đên</a:t>
            </a:r>
            <a:r>
              <a:rPr lang="en-US" baseline="0" dirty="0" smtClean="0"/>
              <a:t> API (6), API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gọi</a:t>
            </a:r>
            <a:r>
              <a:rPr lang="en-US" baseline="0" dirty="0" smtClean="0"/>
              <a:t> </a:t>
            </a:r>
            <a:r>
              <a:rPr lang="en-US" baseline="0" dirty="0" err="1" smtClean="0"/>
              <a:t>đến</a:t>
            </a:r>
            <a:r>
              <a:rPr lang="en-US" baseline="0" dirty="0" smtClean="0"/>
              <a:t> </a:t>
            </a:r>
            <a:r>
              <a:rPr lang="en-US" baseline="0" dirty="0" err="1" smtClean="0"/>
              <a:t>CustomerEntity</a:t>
            </a:r>
            <a:r>
              <a:rPr lang="en-US" baseline="0" dirty="0" smtClean="0"/>
              <a:t> </a:t>
            </a:r>
            <a:r>
              <a:rPr lang="en-US" baseline="0" dirty="0" err="1" smtClean="0"/>
              <a:t>để</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consent</a:t>
            </a:r>
          </a:p>
          <a:p>
            <a:pPr marL="171450" indent="-171450">
              <a:buFontTx/>
              <a:buChar char="-"/>
            </a:pPr>
            <a:r>
              <a:rPr lang="en-US" baseline="0" dirty="0" err="1" smtClean="0"/>
              <a:t>Tiếp</a:t>
            </a:r>
            <a:r>
              <a:rPr lang="en-US" baseline="0" dirty="0" smtClean="0"/>
              <a:t> </a:t>
            </a:r>
            <a:r>
              <a:rPr lang="en-US" baseline="0" dirty="0" err="1" smtClean="0"/>
              <a:t>đến</a:t>
            </a:r>
            <a:r>
              <a:rPr lang="en-US" baseline="0" dirty="0" smtClean="0"/>
              <a:t> </a:t>
            </a: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updateMetadata</a:t>
            </a:r>
            <a:r>
              <a:rPr lang="en-US" baseline="0" dirty="0" smtClean="0"/>
              <a:t> </a:t>
            </a:r>
            <a:r>
              <a:rPr lang="en-US" baseline="0" dirty="0" err="1" smtClean="0"/>
              <a:t>để</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authentication level , CIF, CMT, </a:t>
            </a:r>
            <a:r>
              <a:rPr lang="en-US" baseline="0" dirty="0" err="1" smtClean="0"/>
              <a:t>CallID</a:t>
            </a:r>
            <a:endParaRPr lang="en-US" baseline="0" dirty="0" smtClean="0"/>
          </a:p>
          <a:p>
            <a:pPr marL="171450" indent="-171450">
              <a:buFontTx/>
              <a:buChar char="-"/>
            </a:pPr>
            <a:endParaRPr lang="en-US" baseline="0" dirty="0" smtClean="0"/>
          </a:p>
          <a:p>
            <a:pPr marL="171450" indent="-171450">
              <a:buFontTx/>
              <a:buChar char="-"/>
            </a:pPr>
            <a:r>
              <a:rPr lang="en-US" baseline="0" dirty="0" err="1" smtClean="0"/>
              <a:t>Sau</a:t>
            </a:r>
            <a:r>
              <a:rPr lang="en-US" baseline="0" dirty="0" smtClean="0"/>
              <a:t> khi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Air server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list </a:t>
            </a:r>
            <a:r>
              <a:rPr lang="en-US" baseline="0" dirty="0" err="1" smtClean="0"/>
              <a:t>các</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cần</a:t>
            </a:r>
            <a:r>
              <a:rPr lang="en-US" baseline="0" dirty="0" smtClean="0"/>
              <a:t> archive </a:t>
            </a:r>
            <a:r>
              <a:rPr lang="en-US" baseline="0" dirty="0" err="1" smtClean="0"/>
              <a:t>theo</a:t>
            </a:r>
            <a:r>
              <a:rPr lang="en-US" baseline="0" dirty="0" smtClean="0"/>
              <a:t> rule </a:t>
            </a:r>
            <a:r>
              <a:rPr lang="en-US" baseline="0" dirty="0" err="1" smtClean="0"/>
              <a:t>từ</a:t>
            </a:r>
            <a:r>
              <a:rPr lang="en-US" baseline="0" dirty="0" smtClean="0"/>
              <a:t> Apps và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cho</a:t>
            </a:r>
            <a:r>
              <a:rPr lang="en-US" baseline="0" dirty="0" smtClean="0"/>
              <a:t> DB (12’), DB </a:t>
            </a:r>
            <a:r>
              <a:rPr lang="en-US" baseline="0" dirty="0" err="1" smtClean="0"/>
              <a:t>tiến</a:t>
            </a:r>
            <a:r>
              <a:rPr lang="en-US" baseline="0" dirty="0" smtClean="0"/>
              <a:t> hành </a:t>
            </a:r>
            <a:r>
              <a:rPr lang="en-US" baseline="0" dirty="0" err="1" smtClean="0"/>
              <a:t>chạy</a:t>
            </a:r>
            <a:r>
              <a:rPr lang="en-US" baseline="0" dirty="0" smtClean="0"/>
              <a:t> job archive, file </a:t>
            </a:r>
            <a:r>
              <a:rPr lang="en-US" baseline="0" dirty="0" err="1" smtClean="0"/>
              <a:t>được</a:t>
            </a:r>
            <a:r>
              <a:rPr lang="en-US" baseline="0" dirty="0" smtClean="0"/>
              <a:t> </a:t>
            </a:r>
            <a:r>
              <a:rPr lang="en-US" baseline="0" dirty="0" err="1" smtClean="0"/>
              <a:t>chuyển</a:t>
            </a:r>
            <a:r>
              <a:rPr lang="en-US" baseline="0" dirty="0" smtClean="0"/>
              <a:t> </a:t>
            </a:r>
            <a:r>
              <a:rPr lang="en-US" baseline="0" dirty="0" err="1" smtClean="0"/>
              <a:t>từ</a:t>
            </a:r>
            <a:r>
              <a:rPr lang="en-US" baseline="0" dirty="0" smtClean="0"/>
              <a:t> </a:t>
            </a:r>
            <a:r>
              <a:rPr lang="en-US" baseline="0" dirty="0" err="1" smtClean="0"/>
              <a:t>trên</a:t>
            </a:r>
            <a:r>
              <a:rPr lang="en-US" baseline="0" dirty="0" smtClean="0"/>
              <a:t> </a:t>
            </a:r>
            <a:r>
              <a:rPr lang="en-US" baseline="0" dirty="0" err="1" smtClean="0"/>
              <a:t>AIRserver</a:t>
            </a:r>
            <a:r>
              <a:rPr lang="en-US" baseline="0" dirty="0" smtClean="0"/>
              <a:t> sang RT(12) và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archive (12’) </a:t>
            </a:r>
            <a:r>
              <a:rPr lang="en-US" baseline="0" dirty="0" err="1" smtClean="0"/>
              <a:t>cho</a:t>
            </a:r>
            <a:r>
              <a:rPr lang="en-US" baseline="0" dirty="0" smtClean="0"/>
              <a:t> DB</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được</a:t>
            </a:r>
            <a:r>
              <a:rPr lang="en-US" baseline="0" dirty="0" smtClean="0"/>
              <a:t> archive </a:t>
            </a:r>
            <a:r>
              <a:rPr lang="en-US" baseline="0" dirty="0" err="1" smtClean="0"/>
              <a:t>thành</a:t>
            </a:r>
            <a:r>
              <a:rPr lang="en-US" baseline="0" dirty="0" smtClean="0"/>
              <a:t> </a:t>
            </a:r>
            <a:r>
              <a:rPr lang="en-US" baseline="0" dirty="0" err="1" smtClean="0"/>
              <a:t>công</a:t>
            </a:r>
            <a:r>
              <a:rPr lang="en-US" baseline="0" dirty="0" smtClean="0"/>
              <a:t> Enrollment service và playback  </a:t>
            </a:r>
            <a:r>
              <a:rPr lang="en-US" baseline="0" dirty="0" err="1" smtClean="0"/>
              <a:t>nằm</a:t>
            </a:r>
            <a:r>
              <a:rPr lang="en-US" baseline="0" dirty="0" smtClean="0"/>
              <a:t> </a:t>
            </a:r>
            <a:r>
              <a:rPr lang="en-US" baseline="0" dirty="0" err="1" smtClean="0"/>
              <a:t>trên</a:t>
            </a:r>
            <a:r>
              <a:rPr lang="en-US" baseline="0" dirty="0" smtClean="0"/>
              <a:t> Engaged sẽ </a:t>
            </a:r>
            <a:r>
              <a:rPr lang="en-US" baseline="0" dirty="0" err="1" smtClean="0"/>
              <a:t>gọi</a:t>
            </a:r>
            <a:r>
              <a:rPr lang="en-US" baseline="0" dirty="0" smtClean="0"/>
              <a:t> </a:t>
            </a:r>
            <a:r>
              <a:rPr lang="en-US" baseline="0" dirty="0" err="1" smtClean="0"/>
              <a:t>đến</a:t>
            </a:r>
            <a:r>
              <a:rPr lang="en-US" baseline="0" dirty="0" smtClean="0"/>
              <a:t> RT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ký</a:t>
            </a:r>
            <a:endParaRPr lang="en-US" baseline="0" dirty="0" smtClean="0"/>
          </a:p>
          <a:p>
            <a:pPr marL="171450" indent="-171450">
              <a:buFontTx/>
              <a:buChar char="-"/>
            </a:pPr>
            <a:endParaRPr lang="en-US" baseline="0" dirty="0" smtClean="0"/>
          </a:p>
          <a:p>
            <a:pPr marL="171450" indent="-171450">
              <a:buFontTx/>
              <a:buChar char="-"/>
            </a:pPr>
            <a:r>
              <a:rPr lang="en-US" baseline="0" dirty="0" smtClean="0"/>
              <a:t> </a:t>
            </a:r>
            <a:r>
              <a:rPr lang="en-US" baseline="0" dirty="0" err="1" smtClean="0"/>
              <a:t>tiến</a:t>
            </a:r>
            <a:r>
              <a:rPr lang="en-US" baseline="0" dirty="0" smtClean="0"/>
              <a:t> </a:t>
            </a:r>
            <a:r>
              <a:rPr lang="en-US" baseline="0" dirty="0" err="1" smtClean="0"/>
              <a:t>trình</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được</a:t>
            </a:r>
            <a:r>
              <a:rPr lang="en-US" baseline="0" dirty="0" smtClean="0"/>
              <a:t> </a:t>
            </a:r>
            <a:r>
              <a:rPr lang="en-US" baseline="0" dirty="0" err="1" smtClean="0"/>
              <a:t>thự</a:t>
            </a:r>
            <a:r>
              <a:rPr lang="en-US" baseline="0" dirty="0" smtClean="0"/>
              <a:t> </a:t>
            </a:r>
            <a:r>
              <a:rPr lang="en-US" baseline="0" dirty="0" err="1" smtClean="0"/>
              <a:t>hiện</a:t>
            </a:r>
            <a:r>
              <a:rPr lang="en-US" baseline="0" dirty="0" smtClean="0"/>
              <a:t> </a:t>
            </a:r>
            <a:r>
              <a:rPr lang="en-US" baseline="0" dirty="0" err="1" smtClean="0"/>
              <a:t>như</a:t>
            </a:r>
            <a:r>
              <a:rPr lang="en-US" baseline="0" dirty="0" smtClean="0"/>
              <a:t> ở </a:t>
            </a:r>
            <a:r>
              <a:rPr lang="en-US" baseline="0" dirty="0" err="1" smtClean="0"/>
              <a:t>luồng</a:t>
            </a:r>
            <a:r>
              <a:rPr lang="en-US" baseline="0" dirty="0" smtClean="0"/>
              <a:t> </a:t>
            </a:r>
            <a:r>
              <a:rPr lang="en-US" baseline="0" dirty="0" err="1" smtClean="0"/>
              <a:t>dưới</a:t>
            </a: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77241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388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r>
              <a:rPr lang="en-US" baseline="0" dirty="0"/>
              <a:t>This is the Real Time Authentication flow in a high level view </a:t>
            </a:r>
          </a:p>
          <a:p>
            <a:pPr marL="239298" indent="-239298">
              <a:buAutoNum type="arabicPeriod"/>
            </a:pPr>
            <a:r>
              <a:rPr lang="en-US" baseline="0" dirty="0"/>
              <a:t>A new call starts</a:t>
            </a:r>
          </a:p>
          <a:p>
            <a:pPr marL="239298" indent="-239298" defTabSz="957194" eaLnBrk="1" fontAlgn="auto" hangingPunct="1">
              <a:spcBef>
                <a:spcPts val="0"/>
              </a:spcBef>
              <a:spcAft>
                <a:spcPts val="0"/>
              </a:spcAft>
              <a:buFontTx/>
              <a:buAutoNum type="arabicPeriod"/>
              <a:defRPr/>
            </a:pPr>
            <a:r>
              <a:rPr lang="en-US" sz="1300" dirty="0"/>
              <a:t>Buffering– </a:t>
            </a:r>
            <a:r>
              <a:rPr lang="en-US" sz="1400" baseline="0" dirty="0"/>
              <a:t>the Audio is streamed to the authentication service (AIR) </a:t>
            </a:r>
            <a:r>
              <a:rPr lang="en-US" sz="1300" dirty="0"/>
              <a:t>in real-time </a:t>
            </a:r>
          </a:p>
          <a:p>
            <a:pPr marL="239298" indent="-239298" defTabSz="957194" eaLnBrk="1" fontAlgn="auto" hangingPunct="1">
              <a:spcBef>
                <a:spcPts val="0"/>
              </a:spcBef>
              <a:spcAft>
                <a:spcPts val="0"/>
              </a:spcAft>
              <a:buFontTx/>
              <a:buAutoNum type="arabicPeriod"/>
              <a:defRPr/>
            </a:pPr>
            <a:r>
              <a:rPr lang="en-US" baseline="0" dirty="0"/>
              <a:t>Customer resolution – the </a:t>
            </a:r>
            <a:r>
              <a:rPr lang="en-US" sz="1300" dirty="0"/>
              <a:t>process of determining the identity of the customer in a current interaction &amp; checking if he has a voiceprint</a:t>
            </a:r>
          </a:p>
          <a:p>
            <a:pPr marL="239298" indent="-239298">
              <a:buAutoNum type="arabicPeriod"/>
            </a:pPr>
            <a:r>
              <a:rPr lang="en-US" sz="1300" dirty="0"/>
              <a:t>Authentication – Compare the Voice Print to the buffered</a:t>
            </a:r>
            <a:r>
              <a:rPr lang="en-US" sz="1300" baseline="0" dirty="0"/>
              <a:t> </a:t>
            </a:r>
            <a:r>
              <a:rPr lang="en-US" sz="1300" dirty="0"/>
              <a:t>audio to determine if they match.</a:t>
            </a:r>
          </a:p>
          <a:p>
            <a:pPr marL="239298" indent="-239298">
              <a:buAutoNum type="arabicPeriod"/>
            </a:pPr>
            <a:r>
              <a:rPr lang="en-US" sz="1300" dirty="0"/>
              <a:t>Guide the agent what to do according to the authentication result (whether or not to continue with knowledge base questions</a:t>
            </a:r>
            <a:r>
              <a:rPr lang="en-US" sz="1300" dirty="0" smtClean="0"/>
              <a:t>)</a:t>
            </a:r>
          </a:p>
          <a:p>
            <a:pPr marL="239298" indent="-239298">
              <a:buAutoNum type="arabicPeriod"/>
            </a:pPr>
            <a:endParaRPr lang="en-US" sz="1300" dirty="0" smtClean="0"/>
          </a:p>
          <a:p>
            <a:pPr marL="239298" indent="-239298">
              <a:buAutoNum type="arabicPeriod"/>
            </a:pPr>
            <a:endParaRPr lang="en-US" sz="1300" dirty="0" smtClean="0"/>
          </a:p>
          <a:p>
            <a:pPr marL="0" indent="0">
              <a:buNone/>
            </a:pPr>
            <a:r>
              <a:rPr lang="en-US" sz="1300" dirty="0" smtClean="0"/>
              <a:t>-------------------</a:t>
            </a:r>
          </a:p>
          <a:p>
            <a:pPr marL="0" indent="0">
              <a:buNone/>
            </a:pPr>
            <a:r>
              <a:rPr lang="vi-VN" sz="1300" dirty="0" smtClean="0"/>
              <a:t>Đây là quy trình Xác thực Thời gian Thực trong một cái nhìn tổng quan cao cấp:</a:t>
            </a:r>
          </a:p>
          <a:p>
            <a:pPr marL="0" indent="0">
              <a:buNone/>
            </a:pPr>
            <a:r>
              <a:rPr lang="vi-VN" sz="1300" dirty="0" smtClean="0"/>
              <a:t>1. Một cuộc gọi mới bắt đầu</a:t>
            </a:r>
          </a:p>
          <a:p>
            <a:pPr marL="0" indent="0">
              <a:buNone/>
            </a:pPr>
            <a:r>
              <a:rPr lang="vi-VN" sz="1300" dirty="0" smtClean="0"/>
              <a:t>2. Đệm - Âm thanh được truyền trực tiếp đến dịch vụ xác thực (AIR) trong thời gian thực</a:t>
            </a:r>
          </a:p>
          <a:p>
            <a:pPr marL="0" indent="0">
              <a:buNone/>
            </a:pPr>
            <a:r>
              <a:rPr lang="vi-VN" sz="1300" dirty="0" smtClean="0"/>
              <a:t>3. Phân giải Khách hàng - Quá trình xác định danh tính của khách hàng trong một tương tác hiện tại và kiểm tra xem anh ấy có một mẫu giọng nói không</a:t>
            </a:r>
          </a:p>
          <a:p>
            <a:pPr marL="0" indent="0">
              <a:buNone/>
            </a:pPr>
            <a:r>
              <a:rPr lang="vi-VN" sz="1300" dirty="0" smtClean="0"/>
              <a:t>4. Xác thực - So sánh Mẫu giọng nói với âm thanh đã đệm để xác định xem chúng có khớp nhau không</a:t>
            </a:r>
          </a:p>
          <a:p>
            <a:pPr marL="0" indent="0">
              <a:buNone/>
            </a:pPr>
            <a:r>
              <a:rPr lang="vi-VN" sz="1300" dirty="0" smtClean="0"/>
              <a:t>5. Hướng dẫn đại lý về điều gì cần làm dựa trên kết quả xác thực (có nên tiếp tục với các câu hỏi cơ sở kiến thức hay không)</a:t>
            </a:r>
            <a:endParaRPr lang="en-US" sz="1300" dirty="0"/>
          </a:p>
        </p:txBody>
      </p:sp>
    </p:spTree>
    <p:extLst>
      <p:ext uri="{BB962C8B-B14F-4D97-AF65-F5344CB8AC3E}">
        <p14:creationId xmlns:p14="http://schemas.microsoft.com/office/powerpoint/2010/main" val="995985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err="1" smtClean="0"/>
              <a:t>Khởi</a:t>
            </a:r>
            <a:r>
              <a:rPr lang="en-US" b="1" baseline="0" dirty="0" smtClean="0"/>
              <a:t> </a:t>
            </a:r>
            <a:r>
              <a:rPr lang="en-US" b="1" baseline="0" dirty="0" err="1" smtClean="0"/>
              <a:t>tạo</a:t>
            </a:r>
            <a:r>
              <a:rPr lang="en-US" b="1" baseline="0" dirty="0" smtClean="0"/>
              <a:t> </a:t>
            </a:r>
            <a:r>
              <a:rPr lang="en-US" b="1" baseline="0" dirty="0" err="1" smtClean="0"/>
              <a:t>cuộc</a:t>
            </a:r>
            <a:r>
              <a:rPr lang="en-US" b="1" baseline="0" dirty="0" smtClean="0"/>
              <a:t> </a:t>
            </a:r>
            <a:r>
              <a:rPr lang="en-US" b="1" baseline="0" dirty="0" err="1" smtClean="0"/>
              <a:t>gọi</a:t>
            </a:r>
            <a:r>
              <a:rPr lang="en-US" baseline="0" dirty="0" smtClean="0"/>
              <a:t>:</a:t>
            </a:r>
            <a:endParaRPr lang="en-US" dirty="0" smtClean="0"/>
          </a:p>
          <a:p>
            <a:pPr marL="171450" indent="-171450">
              <a:buFontTx/>
              <a:buChar char="-"/>
            </a:pPr>
            <a:r>
              <a:rPr lang="en-US" dirty="0" smtClean="0"/>
              <a:t>Khách</a:t>
            </a:r>
            <a:r>
              <a:rPr lang="en-US" baseline="0" dirty="0" smtClean="0"/>
              <a:t> hàng </a:t>
            </a:r>
            <a:r>
              <a:rPr lang="en-US" baseline="0" dirty="0" err="1" smtClean="0"/>
              <a:t>gọi</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(1a)</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route </a:t>
            </a:r>
            <a:r>
              <a:rPr lang="en-US" baseline="0" dirty="0" err="1" smtClean="0"/>
              <a:t>vào</a:t>
            </a:r>
            <a:r>
              <a:rPr lang="en-US" baseline="0" dirty="0" smtClean="0"/>
              <a:t> agent, </a:t>
            </a:r>
            <a:r>
              <a:rPr lang="en-US" baseline="0" dirty="0" err="1" smtClean="0"/>
              <a:t>màn</a:t>
            </a:r>
            <a:r>
              <a:rPr lang="en-US" baseline="0" dirty="0" smtClean="0"/>
              <a:t> </a:t>
            </a:r>
            <a:r>
              <a:rPr lang="en-US" baseline="0" dirty="0" err="1" smtClean="0"/>
              <a:t>hình</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mới</a:t>
            </a:r>
            <a:r>
              <a:rPr lang="en-US" baseline="0" dirty="0" smtClean="0"/>
              <a:t>(2a), agent </a:t>
            </a:r>
            <a:r>
              <a:rPr lang="en-US" baseline="0" dirty="0" err="1" smtClean="0"/>
              <a:t>nhấc</a:t>
            </a:r>
            <a:r>
              <a:rPr lang="en-US" baseline="0" dirty="0" smtClean="0"/>
              <a:t> </a:t>
            </a:r>
            <a:r>
              <a:rPr lang="en-US" baseline="0" dirty="0" err="1" smtClean="0"/>
              <a:t>máy</a:t>
            </a:r>
            <a:endParaRPr lang="en-US" baseline="0" dirty="0" smtClean="0"/>
          </a:p>
          <a:p>
            <a:pPr marL="171450" indent="-171450">
              <a:buFontTx/>
              <a:buChar char="-"/>
            </a:pPr>
            <a:r>
              <a:rPr lang="en-US" baseline="0" dirty="0" smtClean="0"/>
              <a:t>RTP </a:t>
            </a:r>
            <a:r>
              <a:rPr lang="en-US" baseline="0" dirty="0" err="1" smtClean="0"/>
              <a:t>bắt</a:t>
            </a:r>
            <a:r>
              <a:rPr lang="en-US" baseline="0" dirty="0" smtClean="0"/>
              <a:t> </a:t>
            </a:r>
            <a:r>
              <a:rPr lang="en-US" baseline="0" dirty="0" err="1" smtClean="0"/>
              <a:t>đầu</a:t>
            </a:r>
            <a:r>
              <a:rPr lang="en-US" baseline="0" dirty="0" smtClean="0"/>
              <a:t> span </a:t>
            </a:r>
            <a:r>
              <a:rPr lang="en-US" baseline="0" dirty="0" err="1" smtClean="0"/>
              <a:t>vào</a:t>
            </a:r>
            <a:r>
              <a:rPr lang="en-US" baseline="0" dirty="0" smtClean="0"/>
              <a:t> AIR (span)</a:t>
            </a:r>
          </a:p>
          <a:p>
            <a:pPr marL="171450" indent="-171450">
              <a:buFontTx/>
              <a:buChar char="-"/>
            </a:pPr>
            <a:r>
              <a:rPr lang="en-US" baseline="0" dirty="0" smtClean="0"/>
              <a:t>Popup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từ</a:t>
            </a:r>
            <a:r>
              <a:rPr lang="en-US" baseline="0" dirty="0" smtClean="0"/>
              <a:t> finesse và load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của</a:t>
            </a:r>
            <a:r>
              <a:rPr lang="en-US" baseline="0" dirty="0" smtClean="0"/>
              <a:t> AGD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RTAClient</a:t>
            </a:r>
            <a:r>
              <a:rPr lang="en-US" baseline="0" dirty="0" smtClean="0"/>
              <a:t> (3a+4a)</a:t>
            </a:r>
          </a:p>
          <a:p>
            <a:pPr marL="171450" indent="-171450">
              <a:buFontTx/>
              <a:buChar char="-"/>
            </a:pPr>
            <a:r>
              <a:rPr lang="en-US" baseline="0" dirty="0" smtClean="0"/>
              <a:t>CTI </a:t>
            </a:r>
            <a:r>
              <a:rPr lang="en-US" baseline="0" dirty="0" err="1" smtClean="0"/>
              <a:t>bắn</a:t>
            </a:r>
            <a:r>
              <a:rPr lang="en-US" baseline="0" dirty="0" smtClean="0"/>
              <a:t> </a:t>
            </a:r>
            <a:r>
              <a:rPr lang="en-US" baseline="0" dirty="0" err="1" smtClean="0"/>
              <a:t>từ</a:t>
            </a:r>
            <a:r>
              <a:rPr lang="en-US" baseline="0" dirty="0" smtClean="0"/>
              <a:t> ICM PG </a:t>
            </a:r>
            <a:r>
              <a:rPr lang="en-US" baseline="0" dirty="0" err="1" smtClean="0"/>
              <a:t>đến</a:t>
            </a:r>
            <a:r>
              <a:rPr lang="en-US" baseline="0" dirty="0" smtClean="0"/>
              <a:t> Engage (4), IC </a:t>
            </a:r>
            <a:r>
              <a:rPr lang="en-US" baseline="0" dirty="0" err="1" smtClean="0"/>
              <a:t>báo</a:t>
            </a:r>
            <a:r>
              <a:rPr lang="en-US" baseline="0" dirty="0" smtClean="0"/>
              <a:t> </a:t>
            </a:r>
            <a:r>
              <a:rPr lang="en-US" baseline="0" dirty="0" err="1" smtClean="0"/>
              <a:t>cho</a:t>
            </a:r>
            <a:r>
              <a:rPr lang="en-US" baseline="0" dirty="0" smtClean="0"/>
              <a:t> AIR </a:t>
            </a:r>
            <a:r>
              <a:rPr lang="en-US" baseline="0" dirty="0" err="1" smtClean="0"/>
              <a:t>biết</a:t>
            </a:r>
            <a:r>
              <a:rPr lang="en-US" baseline="0" dirty="0" smtClean="0"/>
              <a:t> </a:t>
            </a:r>
            <a:r>
              <a:rPr lang="en-US" baseline="0" dirty="0" err="1" smtClean="0"/>
              <a:t>để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start buffer </a:t>
            </a:r>
            <a:r>
              <a:rPr lang="en-US" baseline="0" dirty="0" err="1" smtClean="0"/>
              <a:t>với</a:t>
            </a:r>
            <a:r>
              <a:rPr lang="en-US" baseline="0" dirty="0" smtClean="0"/>
              <a:t> RTVB (2a1)</a:t>
            </a:r>
          </a:p>
          <a:p>
            <a:pPr marL="171450" indent="-171450">
              <a:buFontTx/>
              <a:buChar char="-"/>
            </a:pPr>
            <a:r>
              <a:rPr lang="en-US" baseline="0" dirty="0" smtClean="0"/>
              <a:t>Middle App </a:t>
            </a:r>
            <a:r>
              <a:rPr lang="en-US" baseline="0" dirty="0" err="1" smtClean="0"/>
              <a:t>gọi</a:t>
            </a:r>
            <a:r>
              <a:rPr lang="en-US" baseline="0" dirty="0" smtClean="0"/>
              <a:t> </a:t>
            </a:r>
            <a:r>
              <a:rPr lang="en-US" baseline="0" dirty="0" err="1" smtClean="0"/>
              <a:t>đên</a:t>
            </a:r>
            <a:r>
              <a:rPr lang="en-US" baseline="0" dirty="0" smtClean="0"/>
              <a:t> connect API </a:t>
            </a:r>
            <a:r>
              <a:rPr lang="en-US" baseline="0" dirty="0" err="1" smtClean="0"/>
              <a:t>để</a:t>
            </a:r>
            <a:r>
              <a:rPr lang="en-US" baseline="0" dirty="0" smtClean="0"/>
              <a:t> </a:t>
            </a:r>
            <a:r>
              <a:rPr lang="en-US" baseline="0" dirty="0" err="1" smtClean="0"/>
              <a:t>genToke</a:t>
            </a:r>
            <a:r>
              <a:rPr lang="en-US" baseline="0" dirty="0" smtClean="0"/>
              <a:t> và </a:t>
            </a:r>
            <a:r>
              <a:rPr lang="en-US" baseline="0" dirty="0" err="1" smtClean="0"/>
              <a:t>lưu</a:t>
            </a:r>
            <a:r>
              <a:rPr lang="en-US" baseline="0" dirty="0" smtClean="0"/>
              <a:t> </a:t>
            </a:r>
            <a:r>
              <a:rPr lang="en-US" baseline="0" dirty="0" err="1" smtClean="0"/>
              <a:t>dùng</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sau</a:t>
            </a:r>
            <a:r>
              <a:rPr lang="en-US" baseline="0" dirty="0" smtClean="0"/>
              <a:t> (5a)</a:t>
            </a:r>
          </a:p>
          <a:p>
            <a:pPr marL="0" indent="0">
              <a:buFontTx/>
              <a:buNone/>
            </a:pPr>
            <a:r>
              <a:rPr lang="en-US" b="1" dirty="0" err="1" smtClean="0"/>
              <a:t>Tại</a:t>
            </a:r>
            <a:r>
              <a:rPr lang="en-US" b="1" baseline="0" dirty="0" smtClean="0"/>
              <a:t> Client</a:t>
            </a:r>
            <a:r>
              <a:rPr lang="en-US" baseline="0" dirty="0" smtClean="0"/>
              <a:t>:</a:t>
            </a:r>
          </a:p>
          <a:p>
            <a:pPr marL="171450" indent="-171450">
              <a:buFontTx/>
              <a:buChar char="-"/>
            </a:pPr>
            <a:r>
              <a:rPr lang="en-US" baseline="0" dirty="0" err="1" smtClean="0"/>
              <a:t>thực</a:t>
            </a:r>
            <a:r>
              <a:rPr lang="en-US" baseline="0" dirty="0" smtClean="0"/>
              <a:t> </a:t>
            </a:r>
            <a:r>
              <a:rPr lang="en-US" baseline="0" dirty="0" err="1" smtClean="0"/>
              <a:t>hiện</a:t>
            </a:r>
            <a:r>
              <a:rPr lang="en-US" baseline="0" dirty="0" smtClean="0"/>
              <a:t> call </a:t>
            </a:r>
            <a:r>
              <a:rPr lang="en-US" baseline="0" dirty="0" err="1" smtClean="0"/>
              <a:t>hàm</a:t>
            </a:r>
            <a:r>
              <a:rPr lang="en-US" baseline="0" dirty="0" smtClean="0"/>
              <a:t> </a:t>
            </a:r>
            <a:r>
              <a:rPr lang="en-US" baseline="0" dirty="0" err="1" smtClean="0"/>
              <a:t>getDataCustomer</a:t>
            </a:r>
            <a:r>
              <a:rPr lang="en-US" baseline="0" dirty="0" smtClean="0"/>
              <a:t> </a:t>
            </a:r>
          </a:p>
          <a:p>
            <a:pPr marL="171450" indent="-171450">
              <a:buFontTx/>
              <a:buChar char="-"/>
            </a:pPr>
            <a:r>
              <a:rPr lang="en-US" baseline="0" dirty="0" smtClean="0"/>
              <a:t>Delay 6s </a:t>
            </a:r>
          </a:p>
          <a:p>
            <a:pPr marL="171450" indent="-171450">
              <a:buFontTx/>
              <a:buChar char="-"/>
            </a:pPr>
            <a:r>
              <a:rPr lang="en-US" baseline="0" dirty="0" smtClean="0"/>
              <a:t>Call </a:t>
            </a:r>
            <a:r>
              <a:rPr lang="en-US" baseline="0" dirty="0" err="1" smtClean="0"/>
              <a:t>hàm</a:t>
            </a:r>
            <a:r>
              <a:rPr lang="en-US" baseline="0" dirty="0" smtClean="0"/>
              <a:t> </a:t>
            </a:r>
            <a:r>
              <a:rPr lang="en-US" baseline="0" dirty="0" err="1" smtClean="0"/>
              <a:t>authen</a:t>
            </a:r>
            <a:r>
              <a:rPr lang="en-US" baseline="0" dirty="0" smtClean="0"/>
              <a:t> </a:t>
            </a:r>
            <a:r>
              <a:rPr lang="en-US" baseline="0" dirty="0" err="1" smtClean="0"/>
              <a:t>vào</a:t>
            </a:r>
            <a:r>
              <a:rPr lang="en-US" baseline="0" dirty="0" smtClean="0"/>
              <a:t> </a:t>
            </a:r>
            <a:r>
              <a:rPr lang="en-US" baseline="0" dirty="0" err="1" smtClean="0"/>
              <a:t>ConnectAPI</a:t>
            </a:r>
            <a:r>
              <a:rPr lang="en-US" baseline="0" dirty="0" smtClean="0"/>
              <a:t> (5a)</a:t>
            </a:r>
          </a:p>
          <a:p>
            <a:pPr marL="0" indent="0">
              <a:buFontTx/>
              <a:buNone/>
            </a:pPr>
            <a:r>
              <a:rPr lang="en-US" b="1" baseline="0" dirty="0" err="1" smtClean="0"/>
              <a:t>Tại</a:t>
            </a:r>
            <a:r>
              <a:rPr lang="en-US" b="1" baseline="0" dirty="0" smtClean="0"/>
              <a:t> Nice:</a:t>
            </a:r>
          </a:p>
          <a:p>
            <a:pPr marL="171450" indent="-171450">
              <a:buFontTx/>
              <a:buChar char="-"/>
            </a:pPr>
            <a:r>
              <a:rPr lang="en-US" b="0" baseline="0" dirty="0" smtClean="0"/>
              <a:t>Resolve Customer (3+4.)</a:t>
            </a:r>
          </a:p>
          <a:p>
            <a:pPr marL="171450" indent="-171450">
              <a:buFontTx/>
              <a:buChar char="-"/>
            </a:pPr>
            <a:r>
              <a:rPr lang="en-US" b="0" baseline="0" dirty="0" smtClean="0"/>
              <a:t>Start buffer</a:t>
            </a:r>
          </a:p>
          <a:p>
            <a:pPr marL="171450" indent="-171450">
              <a:buFontTx/>
              <a:buChar char="-"/>
            </a:pPr>
            <a:r>
              <a:rPr lang="en-US" b="0" baseline="0" dirty="0" err="1" smtClean="0"/>
              <a:t>Authen</a:t>
            </a:r>
            <a:endParaRPr lang="en-US" b="0" baseline="0" dirty="0" smtClean="0"/>
          </a:p>
          <a:p>
            <a:pPr marL="0" indent="0">
              <a:buFontTx/>
              <a:buNone/>
            </a:pPr>
            <a:r>
              <a:rPr lang="en-US" b="1" baseline="0" dirty="0" smtClean="0"/>
              <a:t>Flow </a:t>
            </a:r>
            <a:r>
              <a:rPr lang="en-US" b="1" baseline="0" dirty="0" err="1" smtClean="0"/>
              <a:t>xác</a:t>
            </a:r>
            <a:r>
              <a:rPr lang="en-US" b="1" baseline="0" dirty="0" smtClean="0"/>
              <a:t> </a:t>
            </a:r>
            <a:r>
              <a:rPr lang="en-US" b="1" baseline="0" dirty="0" err="1" smtClean="0"/>
              <a:t>thực</a:t>
            </a:r>
            <a:r>
              <a:rPr lang="en-US" b="1" baseline="0" dirty="0" smtClean="0"/>
              <a:t> </a:t>
            </a:r>
            <a:r>
              <a:rPr lang="en-US" b="1" baseline="0" dirty="0" err="1" smtClean="0"/>
              <a:t>trên</a:t>
            </a:r>
            <a:r>
              <a:rPr lang="en-US" b="1" baseline="0" dirty="0" smtClean="0"/>
              <a:t> Nice:</a:t>
            </a:r>
          </a:p>
          <a:p>
            <a:pPr marL="0" indent="0">
              <a:buFontTx/>
              <a:buNone/>
            </a:pPr>
            <a:r>
              <a:rPr lang="en-US" b="0" baseline="0" dirty="0" smtClean="0"/>
              <a:t>1. When a call starts the Interactions Center instructs the AIR to start streaming the interaction and buffer the </a:t>
            </a:r>
          </a:p>
          <a:p>
            <a:pPr marL="0" indent="0">
              <a:buFontTx/>
              <a:buNone/>
            </a:pPr>
            <a:r>
              <a:rPr lang="en-US" b="0" baseline="0" dirty="0" smtClean="0"/>
              <a:t>audio (using the Real Time Voice Buffering service on AIR)</a:t>
            </a:r>
          </a:p>
          <a:p>
            <a:pPr marL="0" indent="0">
              <a:buFontTx/>
              <a:buNone/>
            </a:pPr>
            <a:r>
              <a:rPr lang="en-US" b="0" baseline="0" dirty="0" smtClean="0"/>
              <a:t>2. Interactions Center updates the Connect API with the Interactions Details.</a:t>
            </a:r>
          </a:p>
          <a:p>
            <a:pPr marL="0" indent="0">
              <a:buFontTx/>
              <a:buNone/>
            </a:pPr>
            <a:r>
              <a:rPr lang="en-US" b="0" baseline="0" dirty="0" smtClean="0"/>
              <a:t>3. Connect API</a:t>
            </a:r>
          </a:p>
          <a:p>
            <a:pPr marL="0" indent="0">
              <a:buFontTx/>
              <a:buNone/>
            </a:pPr>
            <a:r>
              <a:rPr lang="en-US" b="0" baseline="0" dirty="0" smtClean="0"/>
              <a:t>4. Distributed Cache resolves the customer and sends information about the customer (whether the customer has a </a:t>
            </a:r>
          </a:p>
          <a:p>
            <a:pPr marL="0" indent="0">
              <a:buFontTx/>
              <a:buNone/>
            </a:pPr>
            <a:r>
              <a:rPr lang="en-US" b="0" baseline="0" dirty="0" smtClean="0"/>
              <a:t>voiceprint or not) to the connect API. If the customer does not exist is creates it on-the-fly.</a:t>
            </a:r>
          </a:p>
          <a:p>
            <a:pPr marL="0" indent="0">
              <a:buFontTx/>
              <a:buNone/>
            </a:pPr>
            <a:r>
              <a:rPr lang="en-US" b="0" baseline="0" dirty="0" smtClean="0"/>
              <a:t>5. If the customer is enrolled, Connect API sends authentication requests to IC and the IC sends the request </a:t>
            </a:r>
          </a:p>
          <a:p>
            <a:pPr marL="0" indent="0">
              <a:buFontTx/>
              <a:buNone/>
            </a:pPr>
            <a:r>
              <a:rPr lang="en-US" b="0" baseline="0" dirty="0" smtClean="0"/>
              <a:t>through the AIR to VB Engine.</a:t>
            </a:r>
          </a:p>
          <a:p>
            <a:pPr marL="0" indent="0">
              <a:buFontTx/>
              <a:buNone/>
            </a:pPr>
            <a:r>
              <a:rPr lang="en-US" b="0" baseline="0" dirty="0" smtClean="0"/>
              <a:t>VP Bank-NICE RTA Solution Design Page 11 of 26</a:t>
            </a:r>
          </a:p>
          <a:p>
            <a:pPr marL="0" indent="0">
              <a:buFontTx/>
              <a:buNone/>
            </a:pPr>
            <a:r>
              <a:rPr lang="en-US" b="0" baseline="0" dirty="0" smtClean="0"/>
              <a:t>Technical Design</a:t>
            </a:r>
          </a:p>
          <a:p>
            <a:pPr marL="0" indent="0">
              <a:buFontTx/>
              <a:buNone/>
            </a:pPr>
            <a:r>
              <a:rPr lang="en-US" b="0" baseline="0" dirty="0" smtClean="0"/>
              <a:t>6. The VB Engine returns the authentication result to AIR, who sends it to the IC. The IC updates the Distributed </a:t>
            </a:r>
          </a:p>
          <a:p>
            <a:pPr marL="0" indent="0">
              <a:buFontTx/>
              <a:buNone/>
            </a:pPr>
            <a:r>
              <a:rPr lang="en-US" b="0" baseline="0" dirty="0" smtClean="0"/>
              <a:t>cache with the authentication result and send the result to the Connect API and on to the CRM Server</a:t>
            </a:r>
          </a:p>
        </p:txBody>
      </p:sp>
      <p:sp>
        <p:nvSpPr>
          <p:cNvPr id="4" name="Slide Number Placeholder 3"/>
          <p:cNvSpPr>
            <a:spLocks noGrp="1"/>
          </p:cNvSpPr>
          <p:nvPr>
            <p:ph type="sldNum" sz="quarter" idx="10"/>
          </p:nvPr>
        </p:nvSpPr>
        <p:spPr/>
        <p:txBody>
          <a:bodyPr/>
          <a:lstStyle/>
          <a:p>
            <a:fld id="{AA945A4A-C067-4445-BB30-6CC43AC55F8D}" type="slidenum">
              <a:rPr lang="en-US" smtClean="0"/>
              <a:t>32</a:t>
            </a:fld>
            <a:endParaRPr lang="en-US"/>
          </a:p>
        </p:txBody>
      </p:sp>
    </p:spTree>
    <p:extLst>
      <p:ext uri="{BB962C8B-B14F-4D97-AF65-F5344CB8AC3E}">
        <p14:creationId xmlns:p14="http://schemas.microsoft.com/office/powerpoint/2010/main" val="1122076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QuyTT</a:t>
            </a:r>
            <a:r>
              <a:rPr lang="en-US" dirty="0" smtClean="0"/>
              <a:t> </a:t>
            </a:r>
            <a:r>
              <a:rPr lang="en-US" dirty="0" smtClean="0"/>
              <a:t>Bas</a:t>
            </a:r>
            <a:r>
              <a:rPr lang="en-US" baseline="0" dirty="0" smtClean="0"/>
              <a:t>e</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33</a:t>
            </a:fld>
            <a:endParaRPr lang="en-US"/>
          </a:p>
        </p:txBody>
      </p:sp>
    </p:spTree>
    <p:extLst>
      <p:ext uri="{BB962C8B-B14F-4D97-AF65-F5344CB8AC3E}">
        <p14:creationId xmlns:p14="http://schemas.microsoft.com/office/powerpoint/2010/main" val="29443243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34</a:t>
            </a:fld>
            <a:endParaRPr lang="en-US"/>
          </a:p>
        </p:txBody>
      </p:sp>
    </p:spTree>
    <p:extLst>
      <p:ext uri="{BB962C8B-B14F-4D97-AF65-F5344CB8AC3E}">
        <p14:creationId xmlns:p14="http://schemas.microsoft.com/office/powerpoint/2010/main" val="18264506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689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005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0888"/>
            <a:ext cx="6680200" cy="3759200"/>
          </a:xfrm>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015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0888"/>
            <a:ext cx="6680200" cy="3759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BB440-D09D-4CDA-871B-F0C500ABA6C2}"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19475188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39</a:t>
            </a:fld>
            <a:endParaRPr lang="en-US"/>
          </a:p>
        </p:txBody>
      </p:sp>
    </p:spTree>
    <p:extLst>
      <p:ext uri="{BB962C8B-B14F-4D97-AF65-F5344CB8AC3E}">
        <p14:creationId xmlns:p14="http://schemas.microsoft.com/office/powerpoint/2010/main" val="2832784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a:t>
            </a: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lệ</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phiên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bản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40</a:t>
            </a:fld>
            <a:endParaRPr lang="en-US"/>
          </a:p>
        </p:txBody>
      </p:sp>
    </p:spTree>
    <p:extLst>
      <p:ext uri="{BB962C8B-B14F-4D97-AF65-F5344CB8AC3E}">
        <p14:creationId xmlns:p14="http://schemas.microsoft.com/office/powerpoint/2010/main" val="9420427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Cải thiện hiệu suất và ổn định:</a:t>
            </a:r>
            <a:r>
              <a:rPr lang="vi-VN" sz="1200" b="0" i="0" kern="1200" dirty="0" smtClean="0">
                <a:solidFill>
                  <a:schemeClr val="tx1"/>
                </a:solidFill>
                <a:effectLst/>
                <a:latin typeface="+mn-lt"/>
                <a:ea typeface="+mn-ea"/>
                <a:cs typeface="+mn-cs"/>
              </a:rPr>
              <a:t> Phiên bản mới thường cải thiện hiệu suất hệ thống và giảm thiểu các lỗi hoặc vấn đề ổn định mà có thể tồn đọng trong phiên bản cũ. Điều này có thể dẫn đến trải nghiệm người dùng tốt hơn và giảm thiểu sự gián đoạn trong hoạt động kinh doanh.</a:t>
            </a:r>
          </a:p>
          <a:p>
            <a:r>
              <a:rPr lang="vi-VN" sz="1200" b="1" i="0" kern="1200" dirty="0" smtClean="0">
                <a:solidFill>
                  <a:schemeClr val="tx1"/>
                </a:solidFill>
                <a:effectLst/>
                <a:latin typeface="+mn-lt"/>
                <a:ea typeface="+mn-ea"/>
                <a:cs typeface="+mn-cs"/>
              </a:rPr>
              <a:t>Bảo mật và tuân thủ:</a:t>
            </a:r>
            <a:r>
              <a:rPr lang="vi-VN" sz="1200" b="0" i="0" kern="1200" dirty="0" smtClean="0">
                <a:solidFill>
                  <a:schemeClr val="tx1"/>
                </a:solidFill>
                <a:effectLst/>
                <a:latin typeface="+mn-lt"/>
                <a:ea typeface="+mn-ea"/>
                <a:cs typeface="+mn-cs"/>
              </a:rPr>
              <a:t> Phiên bản mới thường bao gồm các bản vá bảo mật và cải tiến, giúp nâng cao mức độ bảo mật của hệ thống và tuân thủ các quy định pháp lý mới nhất. Điều này giúp bảo vệ dữ liệu của khách hàng và tăng cường niềm tin của họ đối với tổ chức của bạn.</a:t>
            </a:r>
          </a:p>
          <a:p>
            <a:r>
              <a:rPr lang="vi-VN" sz="1200" b="1" i="0" kern="1200" dirty="0" smtClean="0">
                <a:solidFill>
                  <a:schemeClr val="tx1"/>
                </a:solidFill>
                <a:effectLst/>
                <a:latin typeface="+mn-lt"/>
                <a:ea typeface="+mn-ea"/>
                <a:cs typeface="+mn-cs"/>
              </a:rPr>
              <a:t>Tính năng mới:</a:t>
            </a:r>
            <a:r>
              <a:rPr lang="vi-VN" sz="1200" b="0" i="0" kern="1200" dirty="0" smtClean="0">
                <a:solidFill>
                  <a:schemeClr val="tx1"/>
                </a:solidFill>
                <a:effectLst/>
                <a:latin typeface="+mn-lt"/>
                <a:ea typeface="+mn-ea"/>
                <a:cs typeface="+mn-cs"/>
              </a:rPr>
              <a:t> Các phiên bản mới thường đi kèm với các tính năng mới hoặc cải tiến, giúp nâng cao khả năng và linh hoạt của hệ thống. Điều này có thể bao gồm việc tích hợp các công nghệ mới như trí tuệ nhân tạo, tích hợp dữ liệu đa kênh, hoặc cải thiện giao diện người dùng.</a:t>
            </a:r>
          </a:p>
          <a:p>
            <a:r>
              <a:rPr lang="vi-VN" sz="1200" b="1" i="0" kern="1200" dirty="0" smtClean="0">
                <a:solidFill>
                  <a:schemeClr val="tx1"/>
                </a:solidFill>
                <a:effectLst/>
                <a:latin typeface="+mn-lt"/>
                <a:ea typeface="+mn-ea"/>
                <a:cs typeface="+mn-cs"/>
              </a:rPr>
              <a:t>Tương thích và tích hợp:</a:t>
            </a:r>
            <a:r>
              <a:rPr lang="vi-VN" sz="1200" b="0" i="0" kern="1200" dirty="0" smtClean="0">
                <a:solidFill>
                  <a:schemeClr val="tx1"/>
                </a:solidFill>
                <a:effectLst/>
                <a:latin typeface="+mn-lt"/>
                <a:ea typeface="+mn-ea"/>
                <a:cs typeface="+mn-cs"/>
              </a:rPr>
              <a:t> Phiên bản mới thường cải thiện tính tương thích và khả năng tích hợp với các hệ thống và ứng dụng khác mà tổ chức của bạn có thể sử dụng. Điều này giúp tối ưu hóa quá trình làm việc và tránh được các vấn đề tích hợp.</a:t>
            </a:r>
          </a:p>
          <a:p>
            <a:r>
              <a:rPr lang="vi-VN" sz="1200" b="1" i="0" kern="1200" dirty="0" smtClean="0">
                <a:solidFill>
                  <a:schemeClr val="tx1"/>
                </a:solidFill>
                <a:effectLst/>
                <a:latin typeface="+mn-lt"/>
                <a:ea typeface="+mn-ea"/>
                <a:cs typeface="+mn-cs"/>
              </a:rPr>
              <a:t>Hỗ trợ và duy trì:</a:t>
            </a:r>
            <a:r>
              <a:rPr lang="vi-VN" sz="1200" b="0" i="0" kern="1200" dirty="0" smtClean="0">
                <a:solidFill>
                  <a:schemeClr val="tx1"/>
                </a:solidFill>
                <a:effectLst/>
                <a:latin typeface="+mn-lt"/>
                <a:ea typeface="+mn-ea"/>
                <a:cs typeface="+mn-cs"/>
              </a:rPr>
              <a:t> Việc nâng cấp lên phiên bản mới thường đồng nghĩa với việc tiếp tục nhận được hỗ trợ và bảo trì từ nhà cung cấp. Điều này có thể bao gồm việc cập nhật phần mềm, hỗ trợ kỹ thuật và các dịch vụ khác để đảm bảo hoạt động suôn sẻ của hệ thống.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41</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1900" eaLnBrk="0" hangingPunct="0">
              <a:buClr>
                <a:schemeClr val="tx2">
                  <a:lumMod val="85000"/>
                  <a:lumOff val="15000"/>
                </a:schemeClr>
              </a:buClr>
              <a:buSzPct val="100000"/>
              <a:buFont typeface="Arial" panose="020B0604020202020204" pitchFamily="34" charset="0"/>
              <a:buNone/>
              <a:defRPr/>
            </a:pPr>
            <a:r>
              <a:rPr lang="en-US" sz="1200" b="1" dirty="0" smtClean="0">
                <a:latin typeface="Arial"/>
                <a:cs typeface="Arial"/>
              </a:rPr>
              <a:t>Connectivity</a:t>
            </a:r>
            <a:endParaRPr lang="en-US" sz="1200" dirty="0" smtClean="0">
              <a:solidFill>
                <a:schemeClr val="tx2">
                  <a:lumMod val="85000"/>
                  <a:lumOff val="15000"/>
                </a:schemeClr>
              </a:solidFill>
            </a:endParaRPr>
          </a:p>
          <a:p>
            <a:pPr marL="0" indent="0" defTabSz="941900" eaLnBrk="0" hangingPunct="0">
              <a:buClr>
                <a:schemeClr val="tx2">
                  <a:lumMod val="85000"/>
                  <a:lumOff val="15000"/>
                </a:schemeClr>
              </a:buClr>
              <a:buSzPct val="100000"/>
              <a:buFont typeface="Arial" panose="020B0604020202020204" pitchFamily="34" charset="0"/>
              <a:buNone/>
              <a:defRPr/>
            </a:pPr>
            <a:r>
              <a:rPr lang="en-US" sz="1200" dirty="0" smtClean="0">
                <a:solidFill>
                  <a:schemeClr val="tx2">
                    <a:lumMod val="85000"/>
                    <a:lumOff val="15000"/>
                  </a:schemeClr>
                </a:solidFill>
              </a:rPr>
              <a:t>- Support Avaya components (server &amp; client)</a:t>
            </a:r>
            <a:r>
              <a:rPr lang="he-IL" sz="1200" dirty="0" smtClean="0">
                <a:solidFill>
                  <a:schemeClr val="tx2">
                    <a:lumMod val="85000"/>
                    <a:lumOff val="15000"/>
                  </a:schemeClr>
                </a:solidFill>
              </a:rPr>
              <a:t> </a:t>
            </a:r>
            <a:r>
              <a:rPr lang="en-US" sz="1200" dirty="0" smtClean="0">
                <a:solidFill>
                  <a:schemeClr val="tx2">
                    <a:lumMod val="85000"/>
                    <a:lumOff val="15000"/>
                  </a:schemeClr>
                </a:solidFill>
              </a:rPr>
              <a:t>w/ 64-bit, for </a:t>
            </a:r>
            <a:r>
              <a:rPr lang="en-US" sz="1200" b="1" dirty="0" smtClean="0">
                <a:solidFill>
                  <a:schemeClr val="tx2">
                    <a:lumMod val="85000"/>
                    <a:lumOff val="15000"/>
                  </a:schemeClr>
                </a:solidFill>
              </a:rPr>
              <a:t>8.1.3 </a:t>
            </a:r>
            <a:r>
              <a:rPr lang="en-US" sz="1200" dirty="0" smtClean="0">
                <a:solidFill>
                  <a:schemeClr val="tx2">
                    <a:lumMod val="85000"/>
                    <a:lumOff val="15000"/>
                  </a:schemeClr>
                </a:solidFill>
              </a:rPr>
              <a:t>client &amp; AES 8.1.x, 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85000"/>
                    <a:lumOff val="15000"/>
                  </a:schemeClr>
                </a:solidFill>
                <a:latin typeface="Arial" panose="020B0604020202020204" pitchFamily="34" charset="0"/>
                <a:cs typeface="Arial" panose="020B0604020202020204" pitchFamily="34" charset="0"/>
              </a:rPr>
              <a:t>- Certified integration with CUCM 14 for Active Recording</a:t>
            </a:r>
            <a:endParaRPr lang="en-US" sz="1200" dirty="0" smtClean="0">
              <a:solidFill>
                <a:srgbClr val="40404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a:cs typeface="Arial"/>
              </a:rPr>
              <a:t>Engage Core</a:t>
            </a:r>
            <a:endParaRPr lang="en-US" sz="1000" dirty="0" smtClean="0"/>
          </a:p>
          <a:p>
            <a:pPr marL="171450" indent="-171450">
              <a:buFontTx/>
              <a:buChar char="-"/>
            </a:pPr>
            <a:r>
              <a:rPr lang="en-US" dirty="0" smtClean="0"/>
              <a:t>Engage Search Removal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42</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a:t>
            </a:fld>
            <a:endParaRPr lang="en-US"/>
          </a:p>
        </p:txBody>
      </p:sp>
    </p:spTree>
    <p:extLst>
      <p:ext uri="{BB962C8B-B14F-4D97-AF65-F5344CB8AC3E}">
        <p14:creationId xmlns:p14="http://schemas.microsoft.com/office/powerpoint/2010/main" val="161630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Historical known </a:t>
            </a:r>
            <a:r>
              <a:rPr lang="en-US" b="1" dirty="0" smtClean="0"/>
              <a:t>limitation</a:t>
            </a:r>
            <a:r>
              <a:rPr lang="en-US" dirty="0" smtClean="0"/>
              <a:t>: </a:t>
            </a:r>
            <a:r>
              <a:rPr lang="en-US" b="0" i="0" dirty="0" smtClean="0">
                <a:solidFill>
                  <a:srgbClr val="222222"/>
                </a:solidFill>
                <a:effectLst/>
                <a:latin typeface="Segoe UI" panose="020B0502040204020203" pitchFamily="34" charset="0"/>
              </a:rPr>
              <a:t>agent to agent </a:t>
            </a:r>
            <a:r>
              <a:rPr lang="en-US" b="1" i="0" dirty="0" smtClean="0">
                <a:solidFill>
                  <a:srgbClr val="222222"/>
                </a:solidFill>
                <a:effectLst/>
                <a:latin typeface="Segoe UI" panose="020B0502040204020203" pitchFamily="34" charset="0"/>
              </a:rPr>
              <a:t>consult</a:t>
            </a:r>
            <a:r>
              <a:rPr lang="en-US" b="0" i="0" dirty="0" smtClean="0">
                <a:solidFill>
                  <a:srgbClr val="222222"/>
                </a:solidFill>
                <a:effectLst/>
                <a:latin typeface="Segoe UI" panose="020B0502040204020203" pitchFamily="34" charset="0"/>
              </a:rPr>
              <a:t> will be captured as a </a:t>
            </a:r>
            <a:r>
              <a:rPr lang="en-US" b="1" i="0" dirty="0" smtClean="0">
                <a:solidFill>
                  <a:srgbClr val="222222"/>
                </a:solidFill>
                <a:effectLst/>
                <a:latin typeface="Segoe UI" panose="020B0502040204020203" pitchFamily="34" charset="0"/>
              </a:rPr>
              <a:t>separate</a:t>
            </a:r>
            <a:r>
              <a:rPr lang="en-US" b="0" i="0" dirty="0" smtClean="0">
                <a:solidFill>
                  <a:srgbClr val="222222"/>
                </a:solidFill>
                <a:effectLst/>
                <a:latin typeface="Segoe UI" panose="020B0502040204020203" pitchFamily="34" charset="0"/>
              </a:rPr>
              <a:t> complete </a:t>
            </a:r>
            <a:r>
              <a:rPr lang="en-US" b="1" i="0" dirty="0" smtClean="0">
                <a:solidFill>
                  <a:srgbClr val="222222"/>
                </a:solidFill>
                <a:effectLst/>
                <a:latin typeface="Segoe UI" panose="020B0502040204020203" pitchFamily="34" charset="0"/>
              </a:rPr>
              <a:t>interactions</a:t>
            </a:r>
            <a:r>
              <a:rPr lang="en-US" b="0" i="0" dirty="0" smtClean="0">
                <a:solidFill>
                  <a:srgbClr val="222222"/>
                </a:solidFill>
                <a:effectLst/>
                <a:latin typeface="Segoe UI" panose="020B0502040204020203" pitchFamily="34" charset="0"/>
              </a:rPr>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222222"/>
                </a:solidFill>
                <a:effectLst/>
                <a:latin typeface="Segoe UI" panose="020B0502040204020203" pitchFamily="34" charset="0"/>
              </a:rPr>
              <a:t>Use-Case Example</a:t>
            </a:r>
            <a:r>
              <a:rPr lang="en-US" b="0" i="0" dirty="0" smtClean="0">
                <a:solidFill>
                  <a:srgbClr val="222222"/>
                </a:solidFill>
                <a:effectLst/>
                <a:latin typeface="Segoe UI" panose="020B0502040204020203" pitchFamily="34" charset="0"/>
              </a:rPr>
              <a:t>: TF call to Agent1 -&gt; Agent1 needs to transfer the call to Agent2 -&gt; Agent1 initiates a “</a:t>
            </a:r>
            <a:r>
              <a:rPr lang="en-US" b="1" i="0" dirty="0" smtClean="0">
                <a:solidFill>
                  <a:srgbClr val="222222"/>
                </a:solidFill>
                <a:effectLst/>
                <a:latin typeface="Segoe UI" panose="020B0502040204020203" pitchFamily="34" charset="0"/>
              </a:rPr>
              <a:t>warm conference</a:t>
            </a:r>
            <a:r>
              <a:rPr lang="en-US" b="0" i="0" dirty="0" smtClean="0">
                <a:solidFill>
                  <a:srgbClr val="222222"/>
                </a:solidFill>
                <a:effectLst/>
                <a:latin typeface="Segoe UI" panose="020B0502040204020203" pitchFamily="34" charset="0"/>
              </a:rPr>
              <a:t>” through CTI -&gt; Agent1 &amp; Agent2 consult with each other before the conference is completed -&gt; Agent1 completes the conference to bring all 3 parties onto the call together -&gt; Agent2 drops from call to end their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22222"/>
                </a:solidFill>
                <a:effectLst/>
                <a:latin typeface="Segoe UI" panose="020B0502040204020203" pitchFamily="34" charset="0"/>
              </a:rPr>
              <a:t>Feature scope:</a:t>
            </a:r>
          </a:p>
          <a:p>
            <a:pPr algn="l"/>
            <a:r>
              <a:rPr lang="en-US" b="0" i="0" dirty="0" smtClean="0">
                <a:solidFill>
                  <a:srgbClr val="222222"/>
                </a:solidFill>
                <a:effectLst/>
                <a:latin typeface="Segoe UI" panose="020B0502040204020203" pitchFamily="34" charset="0"/>
              </a:rPr>
              <a:t>-</a:t>
            </a:r>
            <a:r>
              <a:rPr lang="en-US" b="1" i="0" dirty="0" smtClean="0">
                <a:solidFill>
                  <a:srgbClr val="222222"/>
                </a:solidFill>
                <a:effectLst/>
                <a:latin typeface="Segoe UI" panose="020B0502040204020203" pitchFamily="34" charset="0"/>
              </a:rPr>
              <a:t>Logic</a:t>
            </a:r>
            <a:r>
              <a:rPr lang="en-US" b="0" i="0" dirty="0" smtClean="0">
                <a:solidFill>
                  <a:srgbClr val="222222"/>
                </a:solidFill>
                <a:effectLst/>
                <a:latin typeface="Segoe UI" panose="020B0502040204020203" pitchFamily="34" charset="0"/>
              </a:rPr>
              <a:t>: </a:t>
            </a:r>
            <a:r>
              <a:rPr lang="en-US" b="1" i="0" dirty="0" err="1" smtClean="0">
                <a:solidFill>
                  <a:srgbClr val="222222"/>
                </a:solidFill>
                <a:effectLst/>
                <a:latin typeface="Segoe UI" panose="020B0502040204020203" pitchFamily="34" charset="0"/>
              </a:rPr>
              <a:t>OutboundTransfer</a:t>
            </a:r>
            <a:r>
              <a:rPr lang="en-US" b="0" i="0" dirty="0" smtClean="0">
                <a:solidFill>
                  <a:srgbClr val="222222"/>
                </a:solidFill>
                <a:effectLst/>
                <a:latin typeface="Segoe UI" panose="020B0502040204020203" pitchFamily="34" charset="0"/>
              </a:rPr>
              <a:t> field is used properly indicating both segments union and tested with transfer calls functional tests </a:t>
            </a:r>
          </a:p>
          <a:p>
            <a:pPr algn="l"/>
            <a:r>
              <a:rPr lang="en-US" b="0" i="0" dirty="0" smtClean="0">
                <a:solidFill>
                  <a:srgbClr val="222222"/>
                </a:solidFill>
                <a:effectLst/>
                <a:latin typeface="Segoe UI" panose="020B0502040204020203" pitchFamily="34" charset="0"/>
              </a:rPr>
              <a:t>-Agent to agent consult is captured as a unite complete interaction (=single compound call).</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mobile</a:t>
            </a:r>
            <a:r>
              <a:rPr lang="en-US" b="0" i="0" dirty="0" smtClean="0">
                <a:solidFill>
                  <a:srgbClr val="222222"/>
                </a:solidFill>
                <a:effectLst/>
                <a:latin typeface="Segoe UI" panose="020B0502040204020203" pitchFamily="34" charset="0"/>
              </a:rPr>
              <a:t>) call flows are supported and tested</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desktop</a:t>
            </a:r>
            <a:r>
              <a:rPr lang="en-US" b="0" i="0" dirty="0" smtClean="0">
                <a:solidFill>
                  <a:srgbClr val="222222"/>
                </a:solidFill>
                <a:effectLst/>
                <a:latin typeface="Segoe UI" panose="020B0502040204020203" pitchFamily="34" charset="0"/>
              </a:rPr>
              <a:t>) call flows are supported and tested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43</a:t>
            </a:fld>
            <a:endParaRPr lang="en-US"/>
          </a:p>
        </p:txBody>
      </p:sp>
    </p:spTree>
    <p:extLst>
      <p:ext uri="{BB962C8B-B14F-4D97-AF65-F5344CB8AC3E}">
        <p14:creationId xmlns:p14="http://schemas.microsoft.com/office/powerpoint/2010/main" val="21179757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sz="1200" dirty="0" smtClean="0"/>
              <a:t>Release Vehicle: 7.2.5, 7.3.1</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44</a:t>
            </a:fld>
            <a:endParaRPr lang="en-US"/>
          </a:p>
        </p:txBody>
      </p:sp>
    </p:spTree>
    <p:extLst>
      <p:ext uri="{BB962C8B-B14F-4D97-AF65-F5344CB8AC3E}">
        <p14:creationId xmlns:p14="http://schemas.microsoft.com/office/powerpoint/2010/main" val="40123027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Supported by: </a:t>
            </a:r>
            <a:r>
              <a:rPr lang="en-US" dirty="0" smtClean="0"/>
              <a:t>Engage 7.3 and Compliance Center 9.x</a:t>
            </a:r>
          </a:p>
          <a:p>
            <a:endParaRPr lang="en-US" dirty="0" smtClean="0"/>
          </a:p>
          <a:p>
            <a:r>
              <a:rPr lang="en-US" b="1" dirty="0" smtClean="0"/>
              <a:t>Important to know: </a:t>
            </a:r>
          </a:p>
          <a:p>
            <a:pPr marL="171450" indent="-171450">
              <a:buFontTx/>
              <a:buChar char="-"/>
            </a:pPr>
            <a:r>
              <a:rPr lang="en-US" dirty="0" smtClean="0"/>
              <a:t>Must be installed </a:t>
            </a:r>
            <a:r>
              <a:rPr lang="en-US" b="1" dirty="0" smtClean="0"/>
              <a:t>only</a:t>
            </a:r>
            <a:r>
              <a:rPr lang="en-US" dirty="0" smtClean="0"/>
              <a:t> by PSE or Certified Business Partners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404041"/>
                </a:solidFill>
                <a:latin typeface="Calibri" panose="020F0502020204030204" pitchFamily="34" charset="0"/>
                <a:cs typeface="Calibri" panose="020F0502020204030204" pitchFamily="34" charset="0"/>
              </a:rPr>
              <a:t>The Java 11 Azul can be installed on an already existing environment before the upgrade to Engage 7.3</a:t>
            </a:r>
          </a:p>
          <a:p>
            <a:pPr marL="171450" indent="-171450">
              <a:buFontTx/>
              <a:buChar char="-"/>
            </a:pPr>
            <a:r>
              <a:rPr lang="en-US" sz="1200" dirty="0" smtClean="0">
                <a:solidFill>
                  <a:srgbClr val="404041"/>
                </a:solidFill>
                <a:latin typeface="Calibri" panose="020F0502020204030204" pitchFamily="34" charset="0"/>
                <a:cs typeface="Calibri" panose="020F0502020204030204" pitchFamily="34" charset="0"/>
              </a:rPr>
              <a:t>The JRE_HOME variable should be set right before the NDM session</a:t>
            </a:r>
          </a:p>
          <a:p>
            <a:pPr marL="171450" indent="-171450">
              <a:buFontTx/>
              <a:buChar char="-"/>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b="1" dirty="0" smtClean="0"/>
              <a:t>Limitation:</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Cisco JTAPI Client can work only with Java Oracle (certified by Cisco).  </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Java Oracle and Java 11 Azul cannot be installed together on the same application server, therefore Cisco JTAPI Client and Engage must be installed on separate servers.</a:t>
            </a:r>
          </a:p>
          <a:p>
            <a:pPr marL="0" indent="0">
              <a:buFontTx/>
              <a:buNone/>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sz="1200" b="1" dirty="0" smtClean="0">
                <a:solidFill>
                  <a:srgbClr val="404041"/>
                </a:solidFill>
                <a:latin typeface="Calibri" panose="020F0502020204030204" pitchFamily="34" charset="0"/>
                <a:cs typeface="Calibri" panose="020F0502020204030204" pitchFamily="34" charset="0"/>
              </a:rPr>
              <a:t>Still use Java 8 Oracle:</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SAP Crystal Report</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Cisco JTAPI Client</a:t>
            </a:r>
            <a:endParaRPr lang="uk-UA" sz="1200" b="0" dirty="0" smtClean="0">
              <a:solidFill>
                <a:srgbClr val="404041"/>
              </a:solidFill>
              <a:latin typeface="Calibri" panose="020F0502020204030204" pitchFamily="34" charset="0"/>
              <a:cs typeface="Calibri" panose="020F05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45</a:t>
            </a:fld>
            <a:endParaRPr lang="en-US"/>
          </a:p>
        </p:txBody>
      </p:sp>
    </p:spTree>
    <p:extLst>
      <p:ext uri="{BB962C8B-B14F-4D97-AF65-F5344CB8AC3E}">
        <p14:creationId xmlns:p14="http://schemas.microsoft.com/office/powerpoint/2010/main" val="20131319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.Net</a:t>
            </a:r>
            <a:r>
              <a:rPr lang="en-US" b="1" dirty="0" smtClean="0"/>
              <a:t> 4.8:</a:t>
            </a:r>
          </a:p>
          <a:p>
            <a:pPr marL="171450" indent="-171450">
              <a:buFontTx/>
              <a:buChar char="-"/>
            </a:pPr>
            <a:r>
              <a:rPr lang="en-US" b="0" dirty="0" smtClean="0"/>
              <a:t>4.8 and 3.5 SP1 on each Client and Server machine </a:t>
            </a:r>
          </a:p>
          <a:p>
            <a:pPr marL="171450" indent="-171450">
              <a:buFontTx/>
              <a:buChar char="-"/>
            </a:pPr>
            <a:r>
              <a:rPr lang="en-US" b="0" dirty="0" smtClean="0"/>
              <a:t>Phase 1 – 4.8 for the runtime files</a:t>
            </a:r>
          </a:p>
          <a:p>
            <a:pPr marL="171450" indent="-171450">
              <a:buFontTx/>
              <a:buChar char="-"/>
            </a:pPr>
            <a:r>
              <a:rPr lang="en-US" b="0" dirty="0" smtClean="0"/>
              <a:t>Phase 2 – 4.8 for the dependencies files</a:t>
            </a:r>
          </a:p>
          <a:p>
            <a:pPr marL="171450" indent="-171450">
              <a:buFontTx/>
              <a:buChar char="-"/>
            </a:pPr>
            <a:endParaRPr lang="en-US" b="0" dirty="0" smtClean="0"/>
          </a:p>
          <a:p>
            <a:pPr marL="0" indent="0">
              <a:buFontTx/>
              <a:buNone/>
            </a:pPr>
            <a:r>
              <a:rPr lang="en-US" b="1" dirty="0" smtClean="0"/>
              <a:t>MS OLEDB Driver v.18:</a:t>
            </a:r>
          </a:p>
          <a:p>
            <a:pPr marL="171450" indent="-171450">
              <a:buFontTx/>
              <a:buChar char="-"/>
            </a:pPr>
            <a:r>
              <a:rPr lang="en-US" b="0" dirty="0" smtClean="0"/>
              <a:t>Full remove the usage of the SQL Native Client v.11</a:t>
            </a:r>
          </a:p>
          <a:p>
            <a:pPr marL="171450" indent="-171450">
              <a:buFontTx/>
              <a:buChar char="-"/>
            </a:pPr>
            <a:r>
              <a:rPr lang="en-US" b="0" dirty="0" smtClean="0"/>
              <a:t>Should be installed before Engage 7.3 installation</a:t>
            </a:r>
          </a:p>
          <a:p>
            <a:pPr marL="171450" indent="-171450">
              <a:buFontTx/>
              <a:buChar char="-"/>
            </a:pPr>
            <a:r>
              <a:rPr lang="en-US" b="0" dirty="0" smtClean="0"/>
              <a:t>Should be installed only from the SQL Servers side</a:t>
            </a:r>
          </a:p>
          <a:p>
            <a:pPr marL="171450" indent="-171450">
              <a:buFontTx/>
              <a:buChar char="-"/>
            </a:pPr>
            <a:endParaRPr lang="en-US" b="0" dirty="0" smtClean="0"/>
          </a:p>
          <a:p>
            <a:pPr marL="0" indent="0">
              <a:buFontTx/>
              <a:buNone/>
            </a:pPr>
            <a:r>
              <a:rPr lang="en-US" b="1" dirty="0" smtClean="0"/>
              <a:t>3</a:t>
            </a:r>
            <a:r>
              <a:rPr lang="en-US" b="1" baseline="30000" dirty="0" smtClean="0"/>
              <a:t>rd</a:t>
            </a:r>
            <a:r>
              <a:rPr lang="en-US" b="1" dirty="0" smtClean="0"/>
              <a:t> Parties upgrade: </a:t>
            </a:r>
          </a:p>
          <a:p>
            <a:pPr marL="171450" indent="-171450">
              <a:buFontTx/>
              <a:buChar char="-"/>
            </a:pPr>
            <a:r>
              <a:rPr lang="en-US" b="0" dirty="0" smtClean="0"/>
              <a:t>SAP Crystal Report 2020 SP2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242424"/>
                </a:solidFill>
                <a:latin typeface="+mn-lt"/>
                <a:cs typeface="Arial"/>
              </a:rPr>
              <a:t>SAP BO BI Platform .NET SDK 4.3 SP2</a:t>
            </a:r>
          </a:p>
          <a:p>
            <a:pPr marL="171450" indent="-171450">
              <a:buFontTx/>
              <a:buChar char="-"/>
            </a:pPr>
            <a:r>
              <a:rPr lang="en-US" b="0" dirty="0" smtClean="0"/>
              <a:t>Artemis </a:t>
            </a:r>
            <a:r>
              <a:rPr lang="en-US" b="0" dirty="0" err="1" smtClean="0"/>
              <a:t>ActiveMQ</a:t>
            </a:r>
            <a:r>
              <a:rPr lang="en-US" b="0" dirty="0" smtClean="0"/>
              <a:t> 2.23</a:t>
            </a:r>
          </a:p>
          <a:p>
            <a:pPr marL="171450" indent="-171450">
              <a:buFontTx/>
              <a:buChar char="-"/>
            </a:pPr>
            <a:r>
              <a:rPr lang="en-US" b="0" dirty="0" smtClean="0"/>
              <a:t>OpenSSL v1.1.1</a:t>
            </a:r>
          </a:p>
          <a:p>
            <a:pPr marL="171450" indent="-171450">
              <a:buFontTx/>
              <a:buChar char="-"/>
            </a:pPr>
            <a:endParaRPr lang="en-US" b="0" dirty="0" smtClean="0"/>
          </a:p>
          <a:p>
            <a:pPr marL="171450" indent="-171450">
              <a:buFontTx/>
              <a:buChar char="-"/>
            </a:pPr>
            <a:endParaRPr lang="uk-UA" b="0" dirty="0"/>
          </a:p>
        </p:txBody>
      </p:sp>
      <p:sp>
        <p:nvSpPr>
          <p:cNvPr id="4" name="Slide Number Placeholder 3"/>
          <p:cNvSpPr>
            <a:spLocks noGrp="1"/>
          </p:cNvSpPr>
          <p:nvPr>
            <p:ph type="sldNum" sz="quarter" idx="10"/>
          </p:nvPr>
        </p:nvSpPr>
        <p:spPr/>
        <p:txBody>
          <a:bodyPr/>
          <a:lstStyle/>
          <a:p>
            <a:fld id="{AA945A4A-C067-4445-BB30-6CC43AC55F8D}" type="slidenum">
              <a:rPr lang="en-US" smtClean="0"/>
              <a:t>46</a:t>
            </a:fld>
            <a:endParaRPr lang="en-US"/>
          </a:p>
        </p:txBody>
      </p:sp>
    </p:spTree>
    <p:extLst>
      <p:ext uri="{BB962C8B-B14F-4D97-AF65-F5344CB8AC3E}">
        <p14:creationId xmlns:p14="http://schemas.microsoft.com/office/powerpoint/2010/main" val="3999389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47</a:t>
            </a:fld>
            <a:endParaRPr lang="en-US"/>
          </a:p>
        </p:txBody>
      </p:sp>
    </p:spTree>
    <p:extLst>
      <p:ext uri="{BB962C8B-B14F-4D97-AF65-F5344CB8AC3E}">
        <p14:creationId xmlns:p14="http://schemas.microsoft.com/office/powerpoint/2010/main" val="57262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48</a:t>
            </a:fld>
            <a:endParaRPr lang="en-US"/>
          </a:p>
        </p:txBody>
      </p:sp>
    </p:spTree>
    <p:extLst>
      <p:ext uri="{BB962C8B-B14F-4D97-AF65-F5344CB8AC3E}">
        <p14:creationId xmlns:p14="http://schemas.microsoft.com/office/powerpoint/2010/main" val="11320493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smtClean="0">
                <a:solidFill>
                  <a:srgbClr val="0D0D0D"/>
                </a:solidFill>
                <a:latin typeface="Söhne"/>
              </a:rPr>
              <a:t>Chạy</a:t>
            </a:r>
            <a:r>
              <a:rPr lang="en-US" dirty="0" smtClean="0">
                <a:solidFill>
                  <a:srgbClr val="0D0D0D"/>
                </a:solidFill>
                <a:latin typeface="Söhne"/>
              </a:rPr>
              <a:t> </a:t>
            </a: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vi-VN" dirty="0" smtClean="0"/>
              <a:t>NDM - NICE Deployment Manager </a:t>
            </a:r>
            <a:r>
              <a:rPr lang="en-US" dirty="0" smtClean="0"/>
              <a:t>: </a:t>
            </a:r>
            <a:r>
              <a:rPr lang="vi-VN" dirty="0" smtClean="0"/>
              <a:t>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51</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52</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53</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54</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a:t>
            </a:fld>
            <a:endParaRPr lang="en-US"/>
          </a:p>
        </p:txBody>
      </p:sp>
    </p:spTree>
    <p:extLst>
      <p:ext uri="{BB962C8B-B14F-4D97-AF65-F5344CB8AC3E}">
        <p14:creationId xmlns:p14="http://schemas.microsoft.com/office/powerpoint/2010/main" val="364156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55</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56</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57</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58</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59</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60</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61</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62</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63</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64</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a:t>
            </a:fld>
            <a:endParaRPr lang="en-US"/>
          </a:p>
        </p:txBody>
      </p:sp>
    </p:spTree>
    <p:extLst>
      <p:ext uri="{BB962C8B-B14F-4D97-AF65-F5344CB8AC3E}">
        <p14:creationId xmlns:p14="http://schemas.microsoft.com/office/powerpoint/2010/main" val="2995209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65</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66</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67</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68</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Tất cả người dùng được hệ thống </a:t>
            </a:r>
            <a:r>
              <a:rPr lang="en-US" dirty="0" smtClean="0"/>
              <a:t>Engage</a:t>
            </a:r>
            <a:r>
              <a:rPr lang="vi-VN" dirty="0" smtClean="0"/>
              <a:t>, bất kể trạng thái của họ, phải được thêm vào hệ thống NICE Engage Platform. Điều này bao gồm các Đại lý có hoạt động tương tác đang được ghi lại, người quản lý và người giám sát sử dụng ứng dụng (được gọi là Người dùng Hệ thống) và nhân viên bảo trì (thêm họ làm người dùng hệ thống với quyền truy cập hạn chế vào các tài nguyên khác).</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71</a:t>
            </a:fld>
            <a:endParaRPr lang="en-US"/>
          </a:p>
        </p:txBody>
      </p:sp>
    </p:spTree>
    <p:extLst>
      <p:ext uri="{BB962C8B-B14F-4D97-AF65-F5344CB8AC3E}">
        <p14:creationId xmlns:p14="http://schemas.microsoft.com/office/powerpoint/2010/main" val="40999308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72</a:t>
            </a:fld>
            <a:endParaRPr lang="en-US"/>
          </a:p>
        </p:txBody>
      </p:sp>
    </p:spTree>
    <p:extLst>
      <p:ext uri="{BB962C8B-B14F-4D97-AF65-F5344CB8AC3E}">
        <p14:creationId xmlns:p14="http://schemas.microsoft.com/office/powerpoint/2010/main" val="38266426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73</a:t>
            </a:fld>
            <a:endParaRPr lang="en-US"/>
          </a:p>
        </p:txBody>
      </p:sp>
    </p:spTree>
    <p:extLst>
      <p:ext uri="{BB962C8B-B14F-4D97-AF65-F5344CB8AC3E}">
        <p14:creationId xmlns:p14="http://schemas.microsoft.com/office/powerpoint/2010/main" val="28550078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74</a:t>
            </a:fld>
            <a:endParaRPr lang="en-US"/>
          </a:p>
        </p:txBody>
      </p:sp>
    </p:spTree>
    <p:extLst>
      <p:ext uri="{BB962C8B-B14F-4D97-AF65-F5344CB8AC3E}">
        <p14:creationId xmlns:p14="http://schemas.microsoft.com/office/powerpoint/2010/main" val="12970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8</a:t>
            </a:fld>
            <a:endParaRPr lang="en-US"/>
          </a:p>
        </p:txBody>
      </p:sp>
    </p:spTree>
    <p:extLst>
      <p:ext uri="{BB962C8B-B14F-4D97-AF65-F5344CB8AC3E}">
        <p14:creationId xmlns:p14="http://schemas.microsoft.com/office/powerpoint/2010/main" val="384432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11</a:t>
            </a:fld>
            <a:endParaRPr lang="en-US"/>
          </a:p>
        </p:txBody>
      </p:sp>
    </p:spTree>
    <p:extLst>
      <p:ext uri="{BB962C8B-B14F-4D97-AF65-F5344CB8AC3E}">
        <p14:creationId xmlns:p14="http://schemas.microsoft.com/office/powerpoint/2010/main" val="112298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12</a:t>
            </a:fld>
            <a:endParaRPr lang="en-US"/>
          </a:p>
        </p:txBody>
      </p:sp>
    </p:spTree>
    <p:extLst>
      <p:ext uri="{BB962C8B-B14F-4D97-AF65-F5344CB8AC3E}">
        <p14:creationId xmlns:p14="http://schemas.microsoft.com/office/powerpoint/2010/main" val="402364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70475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61681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488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045254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71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60031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72967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0054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 y="3700"/>
            <a:ext cx="12196469" cy="6854300"/>
          </a:xfrm>
          <a:prstGeom prst="rect">
            <a:avLst/>
          </a:prstGeom>
        </p:spPr>
      </p:pic>
      <p:sp>
        <p:nvSpPr>
          <p:cNvPr id="31" name="Freeform 30"/>
          <p:cNvSpPr>
            <a:spLocks/>
          </p:cNvSpPr>
          <p:nvPr userDrawn="1"/>
        </p:nvSpPr>
        <p:spPr bwMode="auto">
          <a:xfrm>
            <a:off x="391515" y="1691507"/>
            <a:ext cx="2459140" cy="516860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49" name="Freeform 48"/>
          <p:cNvSpPr/>
          <p:nvPr userDrawn="1"/>
        </p:nvSpPr>
        <p:spPr>
          <a:xfrm>
            <a:off x="391515" y="-5286"/>
            <a:ext cx="6972148" cy="6865401"/>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50" name="Freeform 49"/>
          <p:cNvSpPr/>
          <p:nvPr userDrawn="1"/>
        </p:nvSpPr>
        <p:spPr>
          <a:xfrm>
            <a:off x="2" y="1299728"/>
            <a:ext cx="391515" cy="5560386"/>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29" name="Freeform 6"/>
          <p:cNvSpPr>
            <a:spLocks/>
          </p:cNvSpPr>
          <p:nvPr userDrawn="1"/>
        </p:nvSpPr>
        <p:spPr bwMode="auto">
          <a:xfrm>
            <a:off x="769276"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4" name="Freeform 6"/>
          <p:cNvSpPr>
            <a:spLocks/>
          </p:cNvSpPr>
          <p:nvPr userDrawn="1"/>
        </p:nvSpPr>
        <p:spPr bwMode="auto">
          <a:xfrm>
            <a:off x="307240"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 name="AutoShape 3"/>
          <p:cNvSpPr>
            <a:spLocks noChangeAspect="1" noChangeArrowheads="1" noTextEdit="1"/>
          </p:cNvSpPr>
          <p:nvPr userDrawn="1"/>
        </p:nvSpPr>
        <p:spPr bwMode="auto">
          <a:xfrm>
            <a:off x="1" y="0"/>
            <a:ext cx="735837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6" name="Freeform 6"/>
          <p:cNvSpPr>
            <a:spLocks/>
          </p:cNvSpPr>
          <p:nvPr userDrawn="1"/>
        </p:nvSpPr>
        <p:spPr bwMode="auto">
          <a:xfrm>
            <a:off x="389400" y="2115"/>
            <a:ext cx="6968973" cy="6858000"/>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12" name="Freeform 12"/>
          <p:cNvSpPr>
            <a:spLocks/>
          </p:cNvSpPr>
          <p:nvPr userDrawn="1"/>
        </p:nvSpPr>
        <p:spPr bwMode="auto">
          <a:xfrm>
            <a:off x="-2115" y="2115"/>
            <a:ext cx="391515" cy="6515470"/>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grpSp>
        <p:nvGrpSpPr>
          <p:cNvPr id="32" name="Group 31"/>
          <p:cNvGrpSpPr/>
          <p:nvPr userDrawn="1"/>
        </p:nvGrpSpPr>
        <p:grpSpPr>
          <a:xfrm>
            <a:off x="11392852" y="6479770"/>
            <a:ext cx="607701" cy="237707"/>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255595" y="6394659"/>
            <a:ext cx="481697" cy="365125"/>
          </a:xfrm>
        </p:spPr>
        <p:txBody>
          <a:bodyPr/>
          <a:lstStyle/>
          <a:p>
            <a:pPr>
              <a:defRPr/>
            </a:pPr>
            <a:fld id="{162E4A84-A8F2-424A-AAF2-679D4EB18637}" type="slidenum">
              <a:rPr lang="en-US" smtClean="0"/>
              <a:pPr>
                <a:defRPr/>
              </a:pPr>
              <a:t>‹#›</a:t>
            </a:fld>
            <a:endParaRPr lang="en-US" dirty="0"/>
          </a:p>
        </p:txBody>
      </p:sp>
      <p:sp>
        <p:nvSpPr>
          <p:cNvPr id="47" name="Title 8"/>
          <p:cNvSpPr>
            <a:spLocks noGrp="1"/>
          </p:cNvSpPr>
          <p:nvPr userDrawn="1">
            <p:ph type="title" hasCustomPrompt="1"/>
          </p:nvPr>
        </p:nvSpPr>
        <p:spPr>
          <a:xfrm>
            <a:off x="997265" y="1842056"/>
            <a:ext cx="6159515" cy="4683937"/>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217310" rtl="0" eaLnBrk="0" fontAlgn="base" latinLnBrk="0" hangingPunct="0">
              <a:lnSpc>
                <a:spcPts val="6387"/>
              </a:lnSpc>
              <a:spcBef>
                <a:spcPts val="0"/>
              </a:spcBef>
              <a:spcAft>
                <a:spcPct val="0"/>
              </a:spcAft>
              <a:buNone/>
              <a:tabLst/>
              <a:defRPr lang="en-US" sz="479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7310" rtl="0" eaLnBrk="0" fontAlgn="base" latinLnBrk="0" hangingPunct="0">
              <a:lnSpc>
                <a:spcPct val="75000"/>
              </a:lnSpc>
              <a:spcBef>
                <a:spcPts val="0"/>
              </a:spcBef>
              <a:spcAft>
                <a:spcPct val="0"/>
              </a:spcAft>
              <a:buNone/>
              <a:tabLst/>
              <a:defRPr/>
            </a:pPr>
            <a:r>
              <a:rPr lang="en-US" dirty="0"/>
              <a:t>Click to edit text of divider or messaging slides</a:t>
            </a:r>
          </a:p>
        </p:txBody>
      </p:sp>
    </p:spTree>
    <p:extLst>
      <p:ext uri="{BB962C8B-B14F-4D97-AF65-F5344CB8AC3E}">
        <p14:creationId xmlns:p14="http://schemas.microsoft.com/office/powerpoint/2010/main" val="497160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92933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90" tIns="81642" rIns="163290" bIns="81642" numCol="1" anchor="t" anchorCtr="0" compatLnSpc="1">
            <a:prstTxWarp prst="textNoShape">
              <a:avLst/>
            </a:prstTxWarp>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6" name="Slide Number Placeholder 6"/>
          <p:cNvSpPr>
            <a:spLocks noGrp="1"/>
          </p:cNvSpPr>
          <p:nvPr>
            <p:ph type="sldNum" sz="quarter" idx="4"/>
          </p:nvPr>
        </p:nvSpPr>
        <p:spPr>
          <a:xfrm>
            <a:off x="-325967" y="6519864"/>
            <a:ext cx="814917" cy="365125"/>
          </a:xfrm>
          <a:prstGeom prst="rect">
            <a:avLst/>
          </a:prstGeom>
        </p:spPr>
        <p:txBody>
          <a:bodyPr vert="horz" wrap="square" lIns="163290" tIns="81642" rIns="163290" bIns="81642" numCol="1" anchor="ctr" anchorCtr="0" compatLnSpc="1">
            <a:prstTxWarp prst="textNoShape">
              <a:avLst/>
            </a:prstTxWarp>
          </a:bodyPr>
          <a:lstStyle>
            <a:lvl1pPr algn="r">
              <a:defRPr sz="1397" smtClean="0">
                <a:solidFill>
                  <a:srgbClr val="000000"/>
                </a:solidFill>
              </a:defRPr>
            </a:lvl1pPr>
          </a:lstStyle>
          <a:p>
            <a:pPr>
              <a:defRPr/>
            </a:pPr>
            <a:fld id="{162E4A84-A8F2-424A-AAF2-679D4EB18637}" type="slidenum">
              <a:rPr lang="en-US"/>
              <a:pPr>
                <a:defRPr/>
              </a:pPr>
              <a:t>‹#›</a:t>
            </a:fld>
            <a:endParaRPr lang="en-US"/>
          </a:p>
        </p:txBody>
      </p:sp>
      <p:sp>
        <p:nvSpPr>
          <p:cNvPr id="5" name="Rectangle 25"/>
          <p:cNvSpPr>
            <a:spLocks noGrp="1" noChangeArrowheads="1"/>
          </p:cNvSpPr>
          <p:nvPr>
            <p:ph type="title"/>
          </p:nvPr>
        </p:nvSpPr>
        <p:spPr bwMode="auto">
          <a:xfrm>
            <a:off x="491491" y="251669"/>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3697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046464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2_Custom Layout">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90"/>
            <a:ext cx="12200706" cy="6853111"/>
          </a:xfrm>
          <a:prstGeom prst="rect">
            <a:avLst/>
          </a:prstGeom>
        </p:spPr>
      </p:pic>
      <p:sp>
        <p:nvSpPr>
          <p:cNvPr id="83" name="Freeform 82"/>
          <p:cNvSpPr/>
          <p:nvPr userDrawn="1"/>
        </p:nvSpPr>
        <p:spPr>
          <a:xfrm rot="2013415">
            <a:off x="1484052" y="1951308"/>
            <a:ext cx="5973969" cy="7161027"/>
          </a:xfrm>
          <a:custGeom>
            <a:avLst/>
            <a:gdLst>
              <a:gd name="connsiteX0" fmla="*/ 7781765 w 9000697"/>
              <a:gd name="connsiteY0" fmla="*/ 0 h 9725092"/>
              <a:gd name="connsiteX1" fmla="*/ 9000697 w 9000697"/>
              <a:gd name="connsiteY1" fmla="*/ 0 h 9725092"/>
              <a:gd name="connsiteX2" fmla="*/ 6584872 w 9000697"/>
              <a:gd name="connsiteY2" fmla="*/ 5367144 h 9725092"/>
              <a:gd name="connsiteX3" fmla="*/ 0 w 9000697"/>
              <a:gd name="connsiteY3" fmla="*/ 9725092 h 9725092"/>
              <a:gd name="connsiteX4" fmla="*/ 7781765 w 9000697"/>
              <a:gd name="connsiteY4" fmla="*/ 0 h 9725092"/>
              <a:gd name="connsiteX0" fmla="*/ 7413502 w 9000697"/>
              <a:gd name="connsiteY0" fmla="*/ 0 h 9861207"/>
              <a:gd name="connsiteX1" fmla="*/ 9000697 w 9000697"/>
              <a:gd name="connsiteY1" fmla="*/ 136115 h 9861207"/>
              <a:gd name="connsiteX2" fmla="*/ 6584872 w 9000697"/>
              <a:gd name="connsiteY2" fmla="*/ 5503259 h 9861207"/>
              <a:gd name="connsiteX3" fmla="*/ 0 w 9000697"/>
              <a:gd name="connsiteY3" fmla="*/ 9861207 h 9861207"/>
              <a:gd name="connsiteX4" fmla="*/ 7413502 w 9000697"/>
              <a:gd name="connsiteY4" fmla="*/ 0 h 9861207"/>
              <a:gd name="connsiteX0" fmla="*/ 7413502 w 9066406"/>
              <a:gd name="connsiteY0" fmla="*/ 492684 h 10353891"/>
              <a:gd name="connsiteX1" fmla="*/ 9066406 w 9066406"/>
              <a:gd name="connsiteY1" fmla="*/ 0 h 10353891"/>
              <a:gd name="connsiteX2" fmla="*/ 6584872 w 9066406"/>
              <a:gd name="connsiteY2" fmla="*/ 5995943 h 10353891"/>
              <a:gd name="connsiteX3" fmla="*/ 0 w 9066406"/>
              <a:gd name="connsiteY3" fmla="*/ 10353891 h 10353891"/>
              <a:gd name="connsiteX4" fmla="*/ 7413502 w 9066406"/>
              <a:gd name="connsiteY4" fmla="*/ 492684 h 10353891"/>
              <a:gd name="connsiteX0" fmla="*/ 7413502 w 8962509"/>
              <a:gd name="connsiteY0" fmla="*/ 891938 h 10753145"/>
              <a:gd name="connsiteX1" fmla="*/ 8962509 w 8962509"/>
              <a:gd name="connsiteY1" fmla="*/ 0 h 10753145"/>
              <a:gd name="connsiteX2" fmla="*/ 6584872 w 8962509"/>
              <a:gd name="connsiteY2" fmla="*/ 6395197 h 10753145"/>
              <a:gd name="connsiteX3" fmla="*/ 0 w 8962509"/>
              <a:gd name="connsiteY3" fmla="*/ 10753145 h 10753145"/>
              <a:gd name="connsiteX4" fmla="*/ 7413502 w 8962509"/>
              <a:gd name="connsiteY4" fmla="*/ 891938 h 1075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509" h="10753145">
                <a:moveTo>
                  <a:pt x="7413502" y="891938"/>
                </a:moveTo>
                <a:lnTo>
                  <a:pt x="8962509" y="0"/>
                </a:lnTo>
                <a:lnTo>
                  <a:pt x="6584872" y="6395197"/>
                </a:lnTo>
                <a:lnTo>
                  <a:pt x="0" y="10753145"/>
                </a:lnTo>
                <a:lnTo>
                  <a:pt x="7413502" y="891938"/>
                </a:lnTo>
                <a:close/>
              </a:path>
            </a:pathLst>
          </a:custGeom>
          <a:solidFill>
            <a:srgbClr val="000000">
              <a:alpha val="7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5" name="Freeform 24"/>
          <p:cNvSpPr>
            <a:spLocks/>
          </p:cNvSpPr>
          <p:nvPr userDrawn="1"/>
        </p:nvSpPr>
        <p:spPr bwMode="auto">
          <a:xfrm flipH="1" flipV="1">
            <a:off x="-9671" y="89312"/>
            <a:ext cx="6622330" cy="6791716"/>
          </a:xfrm>
          <a:custGeom>
            <a:avLst/>
            <a:gdLst>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27000 w 9132888"/>
              <a:gd name="connsiteY9" fmla="*/ 9428162 h 10156825"/>
              <a:gd name="connsiteX10" fmla="*/ 1071562 w 9132888"/>
              <a:gd name="connsiteY10" fmla="*/ 3949699 h 10156825"/>
              <a:gd name="connsiteX11" fmla="*/ 6324758 w 9132888"/>
              <a:gd name="connsiteY11" fmla="*/ 7131824 h 10156825"/>
              <a:gd name="connsiteX12" fmla="*/ 1071564 w 9132888"/>
              <a:gd name="connsiteY12" fmla="*/ 3949700 h 10156825"/>
              <a:gd name="connsiteX13" fmla="*/ 1598612 w 9132888"/>
              <a:gd name="connsiteY13" fmla="*/ 881062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071562 w 9132888"/>
              <a:gd name="connsiteY9" fmla="*/ 3949699 h 10156825"/>
              <a:gd name="connsiteX10" fmla="*/ 6324758 w 9132888"/>
              <a:gd name="connsiteY10" fmla="*/ 7131824 h 10156825"/>
              <a:gd name="connsiteX11" fmla="*/ 1071564 w 9132888"/>
              <a:gd name="connsiteY11" fmla="*/ 3949700 h 10156825"/>
              <a:gd name="connsiteX12" fmla="*/ 1598612 w 9132888"/>
              <a:gd name="connsiteY12" fmla="*/ 881062 h 10156825"/>
              <a:gd name="connsiteX13" fmla="*/ 1749426 w 9132888"/>
              <a:gd name="connsiteY13"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428162 h 10156825"/>
              <a:gd name="connsiteX6" fmla="*/ 9132888 w 9132888"/>
              <a:gd name="connsiteY6" fmla="*/ 9586912 h 10156825"/>
              <a:gd name="connsiteX7" fmla="*/ 0 w 9132888"/>
              <a:gd name="connsiteY7" fmla="*/ 10156825 h 10156825"/>
              <a:gd name="connsiteX8" fmla="*/ 1071562 w 9132888"/>
              <a:gd name="connsiteY8" fmla="*/ 3949699 h 10156825"/>
              <a:gd name="connsiteX9" fmla="*/ 6324758 w 9132888"/>
              <a:gd name="connsiteY9" fmla="*/ 7131824 h 10156825"/>
              <a:gd name="connsiteX10" fmla="*/ 1071564 w 9132888"/>
              <a:gd name="connsiteY10" fmla="*/ 3949700 h 10156825"/>
              <a:gd name="connsiteX11" fmla="*/ 1598612 w 9132888"/>
              <a:gd name="connsiteY11" fmla="*/ 881062 h 10156825"/>
              <a:gd name="connsiteX12" fmla="*/ 1749426 w 9132888"/>
              <a:gd name="connsiteY12"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586912 h 10156825"/>
              <a:gd name="connsiteX6" fmla="*/ 0 w 9132888"/>
              <a:gd name="connsiteY6" fmla="*/ 10156825 h 10156825"/>
              <a:gd name="connsiteX7" fmla="*/ 1071562 w 9132888"/>
              <a:gd name="connsiteY7" fmla="*/ 3949699 h 10156825"/>
              <a:gd name="connsiteX8" fmla="*/ 6324758 w 9132888"/>
              <a:gd name="connsiteY8" fmla="*/ 7131824 h 10156825"/>
              <a:gd name="connsiteX9" fmla="*/ 1071564 w 9132888"/>
              <a:gd name="connsiteY9" fmla="*/ 3949700 h 10156825"/>
              <a:gd name="connsiteX10" fmla="*/ 1598612 w 9132888"/>
              <a:gd name="connsiteY10" fmla="*/ 881062 h 10156825"/>
              <a:gd name="connsiteX11" fmla="*/ 1749426 w 9132888"/>
              <a:gd name="connsiteY11"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9586912 h 10156825"/>
              <a:gd name="connsiteX5" fmla="*/ 0 w 9132888"/>
              <a:gd name="connsiteY5" fmla="*/ 10156825 h 10156825"/>
              <a:gd name="connsiteX6" fmla="*/ 1071562 w 9132888"/>
              <a:gd name="connsiteY6" fmla="*/ 3949699 h 10156825"/>
              <a:gd name="connsiteX7" fmla="*/ 6324758 w 9132888"/>
              <a:gd name="connsiteY7" fmla="*/ 7131824 h 10156825"/>
              <a:gd name="connsiteX8" fmla="*/ 1071564 w 9132888"/>
              <a:gd name="connsiteY8" fmla="*/ 3949700 h 10156825"/>
              <a:gd name="connsiteX9" fmla="*/ 1598612 w 9132888"/>
              <a:gd name="connsiteY9" fmla="*/ 881062 h 10156825"/>
              <a:gd name="connsiteX10" fmla="*/ 1749426 w 9132888"/>
              <a:gd name="connsiteY10"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9586912 h 10156825"/>
              <a:gd name="connsiteX4" fmla="*/ 0 w 9132888"/>
              <a:gd name="connsiteY4" fmla="*/ 10156825 h 10156825"/>
              <a:gd name="connsiteX5" fmla="*/ 1071562 w 9132888"/>
              <a:gd name="connsiteY5" fmla="*/ 3949699 h 10156825"/>
              <a:gd name="connsiteX6" fmla="*/ 6324758 w 9132888"/>
              <a:gd name="connsiteY6" fmla="*/ 7131824 h 10156825"/>
              <a:gd name="connsiteX7" fmla="*/ 1071564 w 9132888"/>
              <a:gd name="connsiteY7" fmla="*/ 3949700 h 10156825"/>
              <a:gd name="connsiteX8" fmla="*/ 1598612 w 9132888"/>
              <a:gd name="connsiteY8" fmla="*/ 881062 h 10156825"/>
              <a:gd name="connsiteX9" fmla="*/ 1749426 w 9132888"/>
              <a:gd name="connsiteY9"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98612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44459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749426 w 9132888"/>
              <a:gd name="connsiteY7"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749426 w 9132888"/>
              <a:gd name="connsiteY6"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1749426 w 9132888"/>
              <a:gd name="connsiteY5"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749426 w 9132888"/>
              <a:gd name="connsiteY4" fmla="*/ 0 h 10156825"/>
              <a:gd name="connsiteX0" fmla="*/ 3175452 w 10558914"/>
              <a:gd name="connsiteY0" fmla="*/ 0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3175452 w 10558914"/>
              <a:gd name="connsiteY4" fmla="*/ 0 h 10265168"/>
              <a:gd name="connsiteX0" fmla="*/ 2038241 w 10558914"/>
              <a:gd name="connsiteY0" fmla="*/ 54172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2038241 w 10558914"/>
              <a:gd name="connsiteY4" fmla="*/ 54172 h 10265168"/>
              <a:gd name="connsiteX0" fmla="*/ 2150558 w 10558914"/>
              <a:gd name="connsiteY0" fmla="*/ 0 h 10853032"/>
              <a:gd name="connsiteX1" fmla="*/ 10558914 w 10558914"/>
              <a:gd name="connsiteY1" fmla="*/ 587864 h 10853032"/>
              <a:gd name="connsiteX2" fmla="*/ 10558914 w 10558914"/>
              <a:gd name="connsiteY2" fmla="*/ 10174776 h 10853032"/>
              <a:gd name="connsiteX3" fmla="*/ 0 w 10558914"/>
              <a:gd name="connsiteY3" fmla="*/ 10853032 h 10853032"/>
              <a:gd name="connsiteX4" fmla="*/ 2150558 w 10558914"/>
              <a:gd name="connsiteY4" fmla="*/ 0 h 10853032"/>
              <a:gd name="connsiteX0" fmla="*/ 2150558 w 10574959"/>
              <a:gd name="connsiteY0" fmla="*/ 6019 h 10859051"/>
              <a:gd name="connsiteX1" fmla="*/ 10574959 w 10574959"/>
              <a:gd name="connsiteY1" fmla="*/ 0 h 10859051"/>
              <a:gd name="connsiteX2" fmla="*/ 10558914 w 10574959"/>
              <a:gd name="connsiteY2" fmla="*/ 10180795 h 10859051"/>
              <a:gd name="connsiteX3" fmla="*/ 0 w 10574959"/>
              <a:gd name="connsiteY3" fmla="*/ 10859051 h 10859051"/>
              <a:gd name="connsiteX4" fmla="*/ 2150558 w 10574959"/>
              <a:gd name="connsiteY4" fmla="*/ 6019 h 108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959" h="10859051">
                <a:moveTo>
                  <a:pt x="2150558" y="6019"/>
                </a:moveTo>
                <a:lnTo>
                  <a:pt x="10574959" y="0"/>
                </a:lnTo>
                <a:cubicBezTo>
                  <a:pt x="10569611" y="3393598"/>
                  <a:pt x="10564262" y="6787197"/>
                  <a:pt x="10558914" y="10180795"/>
                </a:cubicBezTo>
                <a:lnTo>
                  <a:pt x="0" y="10859051"/>
                </a:lnTo>
                <a:lnTo>
                  <a:pt x="2150558" y="6019"/>
                </a:lnTo>
                <a:close/>
              </a:path>
            </a:pathLst>
          </a:custGeom>
          <a:solidFill>
            <a:schemeClr val="accent4">
              <a:alpha val="90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7" name="Freeform 26"/>
          <p:cNvSpPr>
            <a:spLocks/>
          </p:cNvSpPr>
          <p:nvPr userDrawn="1"/>
        </p:nvSpPr>
        <p:spPr bwMode="auto">
          <a:xfrm rot="10447392" flipV="1">
            <a:off x="7833428" y="4025592"/>
            <a:ext cx="1626598" cy="1720894"/>
          </a:xfrm>
          <a:custGeom>
            <a:avLst/>
            <a:gdLst>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049463 w 3722688"/>
              <a:gd name="connsiteY6" fmla="*/ 493713 h 1909763"/>
              <a:gd name="connsiteX7" fmla="*/ 2238375 w 3722688"/>
              <a:gd name="connsiteY7" fmla="*/ 762001 h 1909763"/>
              <a:gd name="connsiteX8" fmla="*/ 0 w 3722688"/>
              <a:gd name="connsiteY8" fmla="*/ 1909763 h 1909763"/>
              <a:gd name="connsiteX9" fmla="*/ 1265237 w 3722688"/>
              <a:gd name="connsiteY9" fmla="*/ 493713 h 1909763"/>
              <a:gd name="connsiteX10" fmla="*/ 1265238 w 3722688"/>
              <a:gd name="connsiteY10" fmla="*/ 493713 h 1909763"/>
              <a:gd name="connsiteX11" fmla="*/ 1704976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238375 w 3722688"/>
              <a:gd name="connsiteY5" fmla="*/ 762001 h 1909763"/>
              <a:gd name="connsiteX6" fmla="*/ 0 w 3722688"/>
              <a:gd name="connsiteY6" fmla="*/ 1909763 h 1909763"/>
              <a:gd name="connsiteX7" fmla="*/ 1265237 w 3722688"/>
              <a:gd name="connsiteY7" fmla="*/ 493713 h 1909763"/>
              <a:gd name="connsiteX8" fmla="*/ 1265238 w 3722688"/>
              <a:gd name="connsiteY8" fmla="*/ 493713 h 1909763"/>
              <a:gd name="connsiteX9" fmla="*/ 1704976 w 3722688"/>
              <a:gd name="connsiteY9" fmla="*/ 0 h 1909763"/>
              <a:gd name="connsiteX10" fmla="*/ 1704975 w 3722688"/>
              <a:gd name="connsiteY10"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0 w 3722688"/>
              <a:gd name="connsiteY5" fmla="*/ 1909763 h 1909763"/>
              <a:gd name="connsiteX6" fmla="*/ 1265237 w 3722688"/>
              <a:gd name="connsiteY6" fmla="*/ 493713 h 1909763"/>
              <a:gd name="connsiteX7" fmla="*/ 1265238 w 3722688"/>
              <a:gd name="connsiteY7" fmla="*/ 493713 h 1909763"/>
              <a:gd name="connsiteX8" fmla="*/ 1704976 w 3722688"/>
              <a:gd name="connsiteY8" fmla="*/ 0 h 1909763"/>
              <a:gd name="connsiteX9" fmla="*/ 1704975 w 3722688"/>
              <a:gd name="connsiteY9"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0 w 3722688"/>
              <a:gd name="connsiteY4" fmla="*/ 1909763 h 1909763"/>
              <a:gd name="connsiteX5" fmla="*/ 1265237 w 3722688"/>
              <a:gd name="connsiteY5" fmla="*/ 493713 h 1909763"/>
              <a:gd name="connsiteX6" fmla="*/ 1265238 w 3722688"/>
              <a:gd name="connsiteY6" fmla="*/ 493713 h 1909763"/>
              <a:gd name="connsiteX7" fmla="*/ 1704976 w 3722688"/>
              <a:gd name="connsiteY7" fmla="*/ 0 h 1909763"/>
              <a:gd name="connsiteX8" fmla="*/ 1704975 w 3722688"/>
              <a:gd name="connsiteY8"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265238 w 3722688"/>
              <a:gd name="connsiteY5" fmla="*/ 493713 h 1909763"/>
              <a:gd name="connsiteX6" fmla="*/ 1704976 w 3722688"/>
              <a:gd name="connsiteY6" fmla="*/ 0 h 1909763"/>
              <a:gd name="connsiteX7" fmla="*/ 1704975 w 3722688"/>
              <a:gd name="connsiteY7"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704976 w 3722688"/>
              <a:gd name="connsiteY5" fmla="*/ 0 h 1909763"/>
              <a:gd name="connsiteX6" fmla="*/ 1704975 w 3722688"/>
              <a:gd name="connsiteY6"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704976 w 3722688"/>
              <a:gd name="connsiteY4" fmla="*/ 0 h 1909763"/>
              <a:gd name="connsiteX5" fmla="*/ 1704975 w 3722688"/>
              <a:gd name="connsiteY5" fmla="*/ 0 h 1909763"/>
              <a:gd name="connsiteX0" fmla="*/ 744339 w 2762052"/>
              <a:gd name="connsiteY0" fmla="*/ 0 h 2429026"/>
              <a:gd name="connsiteX1" fmla="*/ 744340 w 2762052"/>
              <a:gd name="connsiteY1" fmla="*/ 0 h 2429026"/>
              <a:gd name="connsiteX2" fmla="*/ 2762052 w 2762052"/>
              <a:gd name="connsiteY2" fmla="*/ 0 h 2429026"/>
              <a:gd name="connsiteX3" fmla="*/ 0 w 2762052"/>
              <a:gd name="connsiteY3" fmla="*/ 2429026 h 2429026"/>
              <a:gd name="connsiteX4" fmla="*/ 744340 w 2762052"/>
              <a:gd name="connsiteY4" fmla="*/ 0 h 2429026"/>
              <a:gd name="connsiteX5" fmla="*/ 744339 w 2762052"/>
              <a:gd name="connsiteY5" fmla="*/ 0 h 2429026"/>
              <a:gd name="connsiteX0" fmla="*/ 744339 w 2598359"/>
              <a:gd name="connsiteY0" fmla="*/ 322454 h 2751480"/>
              <a:gd name="connsiteX1" fmla="*/ 744340 w 2598359"/>
              <a:gd name="connsiteY1" fmla="*/ 322454 h 2751480"/>
              <a:gd name="connsiteX2" fmla="*/ 2598359 w 2598359"/>
              <a:gd name="connsiteY2" fmla="*/ 0 h 2751480"/>
              <a:gd name="connsiteX3" fmla="*/ 0 w 2598359"/>
              <a:gd name="connsiteY3" fmla="*/ 2751480 h 2751480"/>
              <a:gd name="connsiteX4" fmla="*/ 744340 w 2598359"/>
              <a:gd name="connsiteY4" fmla="*/ 322454 h 2751480"/>
              <a:gd name="connsiteX5" fmla="*/ 744339 w 2598359"/>
              <a:gd name="connsiteY5" fmla="*/ 322454 h 275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8359" h="2751480">
                <a:moveTo>
                  <a:pt x="744339" y="322454"/>
                </a:moveTo>
                <a:lnTo>
                  <a:pt x="744340" y="322454"/>
                </a:lnTo>
                <a:lnTo>
                  <a:pt x="2598359" y="0"/>
                </a:lnTo>
                <a:lnTo>
                  <a:pt x="0" y="2751480"/>
                </a:lnTo>
                <a:lnTo>
                  <a:pt x="744340" y="322454"/>
                </a:lnTo>
                <a:lnTo>
                  <a:pt x="744339" y="322454"/>
                </a:lnTo>
                <a:close/>
              </a:path>
            </a:pathLst>
          </a:custGeom>
          <a:solidFill>
            <a:schemeClr val="accent1">
              <a:alpha val="88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51" name="AutoShape 28"/>
          <p:cNvSpPr>
            <a:spLocks noChangeAspect="1" noChangeArrowheads="1" noTextEdit="1"/>
          </p:cNvSpPr>
          <p:nvPr userDrawn="1"/>
        </p:nvSpPr>
        <p:spPr bwMode="auto">
          <a:xfrm>
            <a:off x="1" y="1"/>
            <a:ext cx="1225548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3" tIns="30446" rIns="60893" bIns="30446" numCol="1" anchor="t" anchorCtr="0" compatLnSpc="1">
            <a:prstTxWarp prst="textNoShape">
              <a:avLst/>
            </a:prstTxWarp>
          </a:bodyPr>
          <a:lstStyle/>
          <a:p>
            <a:pPr defTabSz="608899"/>
            <a:endParaRPr lang="en-US" sz="1199">
              <a:solidFill>
                <a:srgbClr val="404041"/>
              </a:solidFill>
              <a:latin typeface="Arial"/>
            </a:endParaRPr>
          </a:p>
        </p:txBody>
      </p:sp>
      <p:sp>
        <p:nvSpPr>
          <p:cNvPr id="31" name="Title 8"/>
          <p:cNvSpPr>
            <a:spLocks noGrp="1"/>
          </p:cNvSpPr>
          <p:nvPr userDrawn="1">
            <p:ph type="title" hasCustomPrompt="1"/>
          </p:nvPr>
        </p:nvSpPr>
        <p:spPr>
          <a:xfrm>
            <a:off x="1" y="1006605"/>
            <a:ext cx="6354979" cy="4683937"/>
          </a:xfrm>
          <a:prstGeom prst="rect">
            <a:avLst/>
          </a:prstGeom>
          <a:noFill/>
          <a:ln w="9525">
            <a:noFill/>
            <a:miter lim="800000"/>
            <a:headEnd/>
            <a:tailEnd/>
          </a:ln>
        </p:spPr>
        <p:txBody>
          <a:bodyPr vert="horz" wrap="square" lIns="720360" tIns="720360" rIns="720360" bIns="720360" numCol="1" rtlCol="0" anchor="ctr" anchorCtr="0" compatLnSpc="1">
            <a:prstTxWarp prst="textNoShape">
              <a:avLst/>
            </a:prstTxWarp>
            <a:noAutofit/>
          </a:bodyPr>
          <a:lstStyle>
            <a:lvl1pPr marL="0" marR="0" indent="0" algn="l" defTabSz="1218407" rtl="0" eaLnBrk="0" fontAlgn="base" latinLnBrk="0" hangingPunct="0">
              <a:lnSpc>
                <a:spcPts val="6393"/>
              </a:lnSpc>
              <a:spcBef>
                <a:spcPts val="0"/>
              </a:spcBef>
              <a:spcAft>
                <a:spcPct val="0"/>
              </a:spcAft>
              <a:buNone/>
              <a:tabLst/>
              <a:defRPr lang="en-US" sz="4794"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8407" rtl="0" eaLnBrk="0" fontAlgn="base" latinLnBrk="0" hangingPunct="0">
              <a:lnSpc>
                <a:spcPct val="75000"/>
              </a:lnSpc>
              <a:spcBef>
                <a:spcPts val="0"/>
              </a:spcBef>
              <a:spcAft>
                <a:spcPct val="0"/>
              </a:spcAft>
              <a:buNone/>
              <a:tabLst/>
              <a:defRPr/>
            </a:pPr>
            <a:r>
              <a:rPr lang="en-US" dirty="0"/>
              <a:t>Click to edit text of divider or messaging slides</a:t>
            </a:r>
          </a:p>
        </p:txBody>
      </p:sp>
      <p:sp>
        <p:nvSpPr>
          <p:cNvPr id="3" name="Slide Number Placeholder 2"/>
          <p:cNvSpPr>
            <a:spLocks noGrp="1"/>
          </p:cNvSpPr>
          <p:nvPr userDrawn="1">
            <p:ph type="sldNum" sz="quarter" idx="10"/>
          </p:nvPr>
        </p:nvSpPr>
        <p:spPr/>
        <p:txBody>
          <a:bodyPr/>
          <a:lstStyle>
            <a:lvl1pPr>
              <a:defRPr>
                <a:solidFill>
                  <a:schemeClr val="bg1"/>
                </a:solidFill>
              </a:defRPr>
            </a:lvl1pPr>
          </a:lstStyle>
          <a:p>
            <a:pPr>
              <a:defRPr/>
            </a:pPr>
            <a:fld id="{162E4A84-A8F2-424A-AAF2-679D4EB18637}" type="slidenum">
              <a:rPr lang="en-US" smtClean="0">
                <a:solidFill>
                  <a:prstClr val="white"/>
                </a:solidFill>
              </a:rPr>
              <a:pPr>
                <a:defRPr/>
              </a:pPr>
              <a:t>‹#›</a:t>
            </a:fld>
            <a:endParaRPr lang="en-US" dirty="0">
              <a:solidFill>
                <a:prstClr val="white"/>
              </a:solidFill>
            </a:endParaRPr>
          </a:p>
        </p:txBody>
      </p:sp>
      <p:grpSp>
        <p:nvGrpSpPr>
          <p:cNvPr id="29" name="Group 28"/>
          <p:cNvGrpSpPr/>
          <p:nvPr userDrawn="1"/>
        </p:nvGrpSpPr>
        <p:grpSpPr>
          <a:xfrm>
            <a:off x="11295802" y="6479769"/>
            <a:ext cx="704752" cy="244599"/>
            <a:chOff x="6790450" y="359210"/>
            <a:chExt cx="2176366" cy="787582"/>
          </a:xfrm>
        </p:grpSpPr>
        <p:sp>
          <p:nvSpPr>
            <p:cNvPr id="30"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3"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4"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5"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6"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7"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8"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grpSp>
      <p:grpSp>
        <p:nvGrpSpPr>
          <p:cNvPr id="5" name="Group 4"/>
          <p:cNvGrpSpPr/>
          <p:nvPr userDrawn="1"/>
        </p:nvGrpSpPr>
        <p:grpSpPr>
          <a:xfrm rot="17621339">
            <a:off x="5645367" y="4414888"/>
            <a:ext cx="2326716" cy="1516946"/>
            <a:chOff x="9436551" y="6491187"/>
            <a:chExt cx="3036888" cy="1978163"/>
          </a:xfrm>
        </p:grpSpPr>
        <p:sp>
          <p:nvSpPr>
            <p:cNvPr id="54" name="AutoShape 3"/>
            <p:cNvSpPr>
              <a:spLocks noChangeAspect="1" noChangeArrowheads="1" noTextEdit="1"/>
            </p:cNvSpPr>
            <p:nvPr userDrawn="1"/>
          </p:nvSpPr>
          <p:spPr bwMode="auto">
            <a:xfrm rot="2128736">
              <a:off x="9436551" y="6980010"/>
              <a:ext cx="30368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nvGrpSpPr>
            <p:cNvPr id="2" name="Group 1"/>
            <p:cNvGrpSpPr/>
            <p:nvPr userDrawn="1"/>
          </p:nvGrpSpPr>
          <p:grpSpPr>
            <a:xfrm>
              <a:off x="10085345" y="6535024"/>
              <a:ext cx="2122409" cy="1934326"/>
              <a:chOff x="10085345" y="6535024"/>
              <a:chExt cx="2122409" cy="1934326"/>
            </a:xfrm>
          </p:grpSpPr>
          <p:sp>
            <p:nvSpPr>
              <p:cNvPr id="55" name="Freeform 54"/>
              <p:cNvSpPr>
                <a:spLocks/>
              </p:cNvSpPr>
              <p:nvPr userDrawn="1"/>
            </p:nvSpPr>
            <p:spPr bwMode="auto">
              <a:xfrm rot="2128736">
                <a:off x="10085345" y="7081991"/>
                <a:ext cx="133350" cy="174625"/>
              </a:xfrm>
              <a:custGeom>
                <a:avLst/>
                <a:gdLst>
                  <a:gd name="T0" fmla="*/ 99 w 100"/>
                  <a:gd name="T1" fmla="*/ 41 h 132"/>
                  <a:gd name="T2" fmla="*/ 88 w 100"/>
                  <a:gd name="T3" fmla="*/ 41 h 132"/>
                  <a:gd name="T4" fmla="*/ 54 w 100"/>
                  <a:gd name="T5" fmla="*/ 11 h 132"/>
                  <a:gd name="T6" fmla="*/ 11 w 100"/>
                  <a:gd name="T7" fmla="*/ 66 h 132"/>
                  <a:gd name="T8" fmla="*/ 53 w 100"/>
                  <a:gd name="T9" fmla="*/ 121 h 132"/>
                  <a:gd name="T10" fmla="*/ 90 w 100"/>
                  <a:gd name="T11" fmla="*/ 81 h 132"/>
                  <a:gd name="T12" fmla="*/ 100 w 100"/>
                  <a:gd name="T13" fmla="*/ 81 h 132"/>
                  <a:gd name="T14" fmla="*/ 53 w 100"/>
                  <a:gd name="T15" fmla="*/ 131 h 132"/>
                  <a:gd name="T16" fmla="*/ 0 w 100"/>
                  <a:gd name="T17" fmla="*/ 66 h 132"/>
                  <a:gd name="T18" fmla="*/ 54 w 100"/>
                  <a:gd name="T19" fmla="*/ 0 h 132"/>
                  <a:gd name="T20" fmla="*/ 99 w 100"/>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32">
                    <a:moveTo>
                      <a:pt x="99" y="41"/>
                    </a:moveTo>
                    <a:cubicBezTo>
                      <a:pt x="88" y="41"/>
                      <a:pt x="88" y="41"/>
                      <a:pt x="88" y="41"/>
                    </a:cubicBezTo>
                    <a:cubicBezTo>
                      <a:pt x="85" y="22"/>
                      <a:pt x="70" y="11"/>
                      <a:pt x="54" y="11"/>
                    </a:cubicBezTo>
                    <a:cubicBezTo>
                      <a:pt x="24" y="10"/>
                      <a:pt x="11" y="38"/>
                      <a:pt x="11" y="66"/>
                    </a:cubicBezTo>
                    <a:cubicBezTo>
                      <a:pt x="11" y="93"/>
                      <a:pt x="23" y="121"/>
                      <a:pt x="53" y="121"/>
                    </a:cubicBezTo>
                    <a:cubicBezTo>
                      <a:pt x="73" y="121"/>
                      <a:pt x="87" y="105"/>
                      <a:pt x="90" y="81"/>
                    </a:cubicBezTo>
                    <a:cubicBezTo>
                      <a:pt x="100" y="81"/>
                      <a:pt x="100" y="81"/>
                      <a:pt x="100" y="81"/>
                    </a:cubicBezTo>
                    <a:cubicBezTo>
                      <a:pt x="97" y="113"/>
                      <a:pt x="79" y="132"/>
                      <a:pt x="53" y="131"/>
                    </a:cubicBezTo>
                    <a:cubicBezTo>
                      <a:pt x="18" y="131"/>
                      <a:pt x="0" y="101"/>
                      <a:pt x="0" y="66"/>
                    </a:cubicBezTo>
                    <a:cubicBezTo>
                      <a:pt x="0" y="31"/>
                      <a:pt x="18" y="0"/>
                      <a:pt x="54" y="0"/>
                    </a:cubicBezTo>
                    <a:cubicBezTo>
                      <a:pt x="76" y="0"/>
                      <a:pt x="96" y="16"/>
                      <a:pt x="99"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7" name="Freeform 6"/>
              <p:cNvSpPr>
                <a:spLocks/>
              </p:cNvSpPr>
              <p:nvPr userDrawn="1"/>
            </p:nvSpPr>
            <p:spPr bwMode="auto">
              <a:xfrm rot="2128736">
                <a:off x="10212127" y="7172000"/>
                <a:ext cx="117475" cy="169862"/>
              </a:xfrm>
              <a:custGeom>
                <a:avLst/>
                <a:gdLst>
                  <a:gd name="T0" fmla="*/ 11 w 89"/>
                  <a:gd name="T1" fmla="*/ 0 h 129"/>
                  <a:gd name="T2" fmla="*/ 11 w 89"/>
                  <a:gd name="T3" fmla="*/ 78 h 129"/>
                  <a:gd name="T4" fmla="*/ 44 w 89"/>
                  <a:gd name="T5" fmla="*/ 119 h 129"/>
                  <a:gd name="T6" fmla="*/ 77 w 89"/>
                  <a:gd name="T7" fmla="*/ 79 h 129"/>
                  <a:gd name="T8" fmla="*/ 78 w 89"/>
                  <a:gd name="T9" fmla="*/ 1 h 129"/>
                  <a:gd name="T10" fmla="*/ 89 w 89"/>
                  <a:gd name="T11" fmla="*/ 1 h 129"/>
                  <a:gd name="T12" fmla="*/ 88 w 89"/>
                  <a:gd name="T13" fmla="*/ 81 h 129"/>
                  <a:gd name="T14" fmla="*/ 44 w 89"/>
                  <a:gd name="T15" fmla="*/ 129 h 129"/>
                  <a:gd name="T16" fmla="*/ 0 w 89"/>
                  <a:gd name="T17" fmla="*/ 81 h 129"/>
                  <a:gd name="T18" fmla="*/ 1 w 89"/>
                  <a:gd name="T19" fmla="*/ 0 h 129"/>
                  <a:gd name="T20" fmla="*/ 11 w 89"/>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29">
                    <a:moveTo>
                      <a:pt x="11" y="0"/>
                    </a:moveTo>
                    <a:cubicBezTo>
                      <a:pt x="11" y="78"/>
                      <a:pt x="11" y="78"/>
                      <a:pt x="11" y="78"/>
                    </a:cubicBezTo>
                    <a:cubicBezTo>
                      <a:pt x="11" y="104"/>
                      <a:pt x="20" y="119"/>
                      <a:pt x="44" y="119"/>
                    </a:cubicBezTo>
                    <a:cubicBezTo>
                      <a:pt x="67" y="119"/>
                      <a:pt x="77" y="106"/>
                      <a:pt x="77" y="79"/>
                    </a:cubicBezTo>
                    <a:cubicBezTo>
                      <a:pt x="78" y="1"/>
                      <a:pt x="78" y="1"/>
                      <a:pt x="78" y="1"/>
                    </a:cubicBezTo>
                    <a:cubicBezTo>
                      <a:pt x="89" y="1"/>
                      <a:pt x="89" y="1"/>
                      <a:pt x="89" y="1"/>
                    </a:cubicBezTo>
                    <a:cubicBezTo>
                      <a:pt x="88" y="81"/>
                      <a:pt x="88" y="81"/>
                      <a:pt x="88" y="81"/>
                    </a:cubicBezTo>
                    <a:cubicBezTo>
                      <a:pt x="88" y="110"/>
                      <a:pt x="73" y="129"/>
                      <a:pt x="44" y="129"/>
                    </a:cubicBezTo>
                    <a:cubicBezTo>
                      <a:pt x="14" y="129"/>
                      <a:pt x="0" y="109"/>
                      <a:pt x="0" y="81"/>
                    </a:cubicBezTo>
                    <a:cubicBezTo>
                      <a:pt x="1" y="0"/>
                      <a:pt x="1" y="0"/>
                      <a:pt x="1" y="0"/>
                    </a:cubicBezTo>
                    <a:lnTo>
                      <a:pt x="1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8" name="Freeform 7"/>
              <p:cNvSpPr>
                <a:spLocks/>
              </p:cNvSpPr>
              <p:nvPr userDrawn="1"/>
            </p:nvSpPr>
            <p:spPr bwMode="auto">
              <a:xfrm rot="2128736">
                <a:off x="10326496" y="7249594"/>
                <a:ext cx="115888" cy="174625"/>
              </a:xfrm>
              <a:custGeom>
                <a:avLst/>
                <a:gdLst>
                  <a:gd name="T0" fmla="*/ 84 w 88"/>
                  <a:gd name="T1" fmla="*/ 40 h 132"/>
                  <a:gd name="T2" fmla="*/ 74 w 88"/>
                  <a:gd name="T3" fmla="*/ 40 h 132"/>
                  <a:gd name="T4" fmla="*/ 43 w 88"/>
                  <a:gd name="T5" fmla="*/ 11 h 132"/>
                  <a:gd name="T6" fmla="*/ 14 w 88"/>
                  <a:gd name="T7" fmla="*/ 36 h 132"/>
                  <a:gd name="T8" fmla="*/ 30 w 88"/>
                  <a:gd name="T9" fmla="*/ 55 h 132"/>
                  <a:gd name="T10" fmla="*/ 58 w 88"/>
                  <a:gd name="T11" fmla="*/ 62 h 132"/>
                  <a:gd name="T12" fmla="*/ 88 w 88"/>
                  <a:gd name="T13" fmla="*/ 96 h 132"/>
                  <a:gd name="T14" fmla="*/ 45 w 88"/>
                  <a:gd name="T15" fmla="*/ 132 h 132"/>
                  <a:gd name="T16" fmla="*/ 0 w 88"/>
                  <a:gd name="T17" fmla="*/ 90 h 132"/>
                  <a:gd name="T18" fmla="*/ 0 w 88"/>
                  <a:gd name="T19" fmla="*/ 87 h 132"/>
                  <a:gd name="T20" fmla="*/ 10 w 88"/>
                  <a:gd name="T21" fmla="*/ 87 h 132"/>
                  <a:gd name="T22" fmla="*/ 10 w 88"/>
                  <a:gd name="T23" fmla="*/ 88 h 132"/>
                  <a:gd name="T24" fmla="*/ 47 w 88"/>
                  <a:gd name="T25" fmla="*/ 121 h 132"/>
                  <a:gd name="T26" fmla="*/ 77 w 88"/>
                  <a:gd name="T27" fmla="*/ 96 h 132"/>
                  <a:gd name="T28" fmla="*/ 55 w 88"/>
                  <a:gd name="T29" fmla="*/ 73 h 132"/>
                  <a:gd name="T30" fmla="*/ 29 w 88"/>
                  <a:gd name="T31" fmla="*/ 66 h 132"/>
                  <a:gd name="T32" fmla="*/ 4 w 88"/>
                  <a:gd name="T33" fmla="*/ 36 h 132"/>
                  <a:gd name="T34" fmla="*/ 43 w 88"/>
                  <a:gd name="T35" fmla="*/ 1 h 132"/>
                  <a:gd name="T36" fmla="*/ 84 w 88"/>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2">
                    <a:moveTo>
                      <a:pt x="84" y="40"/>
                    </a:moveTo>
                    <a:cubicBezTo>
                      <a:pt x="74" y="40"/>
                      <a:pt x="74" y="40"/>
                      <a:pt x="74" y="40"/>
                    </a:cubicBezTo>
                    <a:cubicBezTo>
                      <a:pt x="73" y="21"/>
                      <a:pt x="60" y="11"/>
                      <a:pt x="43" y="11"/>
                    </a:cubicBezTo>
                    <a:cubicBezTo>
                      <a:pt x="27" y="11"/>
                      <a:pt x="14" y="18"/>
                      <a:pt x="14" y="36"/>
                    </a:cubicBezTo>
                    <a:cubicBezTo>
                      <a:pt x="14" y="49"/>
                      <a:pt x="24" y="53"/>
                      <a:pt x="30" y="55"/>
                    </a:cubicBezTo>
                    <a:cubicBezTo>
                      <a:pt x="58" y="62"/>
                      <a:pt x="58" y="62"/>
                      <a:pt x="58" y="62"/>
                    </a:cubicBezTo>
                    <a:cubicBezTo>
                      <a:pt x="80" y="68"/>
                      <a:pt x="88" y="79"/>
                      <a:pt x="88" y="96"/>
                    </a:cubicBezTo>
                    <a:cubicBezTo>
                      <a:pt x="88" y="108"/>
                      <a:pt x="82" y="132"/>
                      <a:pt x="45" y="132"/>
                    </a:cubicBezTo>
                    <a:cubicBezTo>
                      <a:pt x="17" y="131"/>
                      <a:pt x="0" y="117"/>
                      <a:pt x="0" y="90"/>
                    </a:cubicBezTo>
                    <a:cubicBezTo>
                      <a:pt x="0" y="87"/>
                      <a:pt x="0" y="87"/>
                      <a:pt x="0" y="87"/>
                    </a:cubicBezTo>
                    <a:cubicBezTo>
                      <a:pt x="10" y="87"/>
                      <a:pt x="10" y="87"/>
                      <a:pt x="10" y="87"/>
                    </a:cubicBezTo>
                    <a:cubicBezTo>
                      <a:pt x="10" y="88"/>
                      <a:pt x="10" y="88"/>
                      <a:pt x="10" y="88"/>
                    </a:cubicBezTo>
                    <a:cubicBezTo>
                      <a:pt x="10" y="111"/>
                      <a:pt x="24" y="121"/>
                      <a:pt x="47" y="121"/>
                    </a:cubicBezTo>
                    <a:cubicBezTo>
                      <a:pt x="60" y="121"/>
                      <a:pt x="77" y="114"/>
                      <a:pt x="77" y="96"/>
                    </a:cubicBezTo>
                    <a:cubicBezTo>
                      <a:pt x="77" y="85"/>
                      <a:pt x="69" y="77"/>
                      <a:pt x="55" y="73"/>
                    </a:cubicBezTo>
                    <a:cubicBezTo>
                      <a:pt x="29" y="66"/>
                      <a:pt x="29" y="66"/>
                      <a:pt x="29" y="66"/>
                    </a:cubicBezTo>
                    <a:cubicBezTo>
                      <a:pt x="12" y="61"/>
                      <a:pt x="4" y="53"/>
                      <a:pt x="4" y="36"/>
                    </a:cubicBezTo>
                    <a:cubicBezTo>
                      <a:pt x="4" y="21"/>
                      <a:pt x="13" y="0"/>
                      <a:pt x="43" y="1"/>
                    </a:cubicBezTo>
                    <a:cubicBezTo>
                      <a:pt x="67" y="1"/>
                      <a:pt x="85" y="15"/>
                      <a:pt x="84" y="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9" name="Freeform 8"/>
              <p:cNvSpPr>
                <a:spLocks/>
              </p:cNvSpPr>
              <p:nvPr userDrawn="1"/>
            </p:nvSpPr>
            <p:spPr bwMode="auto">
              <a:xfrm rot="2128736">
                <a:off x="10428328" y="7326480"/>
                <a:ext cx="119063" cy="168275"/>
              </a:xfrm>
              <a:custGeom>
                <a:avLst/>
                <a:gdLst>
                  <a:gd name="T0" fmla="*/ 75 w 75"/>
                  <a:gd name="T1" fmla="*/ 1 h 106"/>
                  <a:gd name="T2" fmla="*/ 75 w 75"/>
                  <a:gd name="T3" fmla="*/ 10 h 106"/>
                  <a:gd name="T4" fmla="*/ 41 w 75"/>
                  <a:gd name="T5" fmla="*/ 10 h 106"/>
                  <a:gd name="T6" fmla="*/ 41 w 75"/>
                  <a:gd name="T7" fmla="*/ 106 h 106"/>
                  <a:gd name="T8" fmla="*/ 32 w 75"/>
                  <a:gd name="T9" fmla="*/ 106 h 106"/>
                  <a:gd name="T10" fmla="*/ 32 w 75"/>
                  <a:gd name="T11" fmla="*/ 10 h 106"/>
                  <a:gd name="T12" fmla="*/ 0 w 75"/>
                  <a:gd name="T13" fmla="*/ 10 h 106"/>
                  <a:gd name="T14" fmla="*/ 0 w 75"/>
                  <a:gd name="T15" fmla="*/ 0 h 106"/>
                  <a:gd name="T16" fmla="*/ 75 w 75"/>
                  <a:gd name="T17"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06">
                    <a:moveTo>
                      <a:pt x="75" y="1"/>
                    </a:moveTo>
                    <a:lnTo>
                      <a:pt x="75" y="10"/>
                    </a:lnTo>
                    <a:lnTo>
                      <a:pt x="41" y="10"/>
                    </a:lnTo>
                    <a:lnTo>
                      <a:pt x="41" y="106"/>
                    </a:lnTo>
                    <a:lnTo>
                      <a:pt x="32" y="106"/>
                    </a:lnTo>
                    <a:lnTo>
                      <a:pt x="32" y="10"/>
                    </a:lnTo>
                    <a:lnTo>
                      <a:pt x="0" y="10"/>
                    </a:lnTo>
                    <a:lnTo>
                      <a:pt x="0" y="0"/>
                    </a:lnTo>
                    <a:lnTo>
                      <a:pt x="7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0" name="Freeform 9"/>
              <p:cNvSpPr>
                <a:spLocks noEditPoints="1"/>
              </p:cNvSpPr>
              <p:nvPr userDrawn="1"/>
            </p:nvSpPr>
            <p:spPr bwMode="auto">
              <a:xfrm rot="2128736">
                <a:off x="10527471" y="7403838"/>
                <a:ext cx="141288" cy="174625"/>
              </a:xfrm>
              <a:custGeom>
                <a:avLst/>
                <a:gdLst>
                  <a:gd name="T0" fmla="*/ 107 w 107"/>
                  <a:gd name="T1" fmla="*/ 66 h 132"/>
                  <a:gd name="T2" fmla="*/ 53 w 107"/>
                  <a:gd name="T3" fmla="*/ 132 h 132"/>
                  <a:gd name="T4" fmla="*/ 0 w 107"/>
                  <a:gd name="T5" fmla="*/ 66 h 132"/>
                  <a:gd name="T6" fmla="*/ 54 w 107"/>
                  <a:gd name="T7" fmla="*/ 1 h 132"/>
                  <a:gd name="T8" fmla="*/ 107 w 107"/>
                  <a:gd name="T9" fmla="*/ 66 h 132"/>
                  <a:gd name="T10" fmla="*/ 54 w 107"/>
                  <a:gd name="T11" fmla="*/ 121 h 132"/>
                  <a:gd name="T12" fmla="*/ 96 w 107"/>
                  <a:gd name="T13" fmla="*/ 66 h 132"/>
                  <a:gd name="T14" fmla="*/ 54 w 107"/>
                  <a:gd name="T15" fmla="*/ 11 h 132"/>
                  <a:gd name="T16" fmla="*/ 11 w 107"/>
                  <a:gd name="T17" fmla="*/ 66 h 132"/>
                  <a:gd name="T18" fmla="*/ 54 w 107"/>
                  <a:gd name="T19" fmla="*/ 1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32">
                    <a:moveTo>
                      <a:pt x="107" y="66"/>
                    </a:moveTo>
                    <a:cubicBezTo>
                      <a:pt x="107" y="100"/>
                      <a:pt x="89" y="132"/>
                      <a:pt x="53" y="132"/>
                    </a:cubicBezTo>
                    <a:cubicBezTo>
                      <a:pt x="18" y="131"/>
                      <a:pt x="0" y="101"/>
                      <a:pt x="0" y="66"/>
                    </a:cubicBezTo>
                    <a:cubicBezTo>
                      <a:pt x="1" y="31"/>
                      <a:pt x="19" y="0"/>
                      <a:pt x="54" y="1"/>
                    </a:cubicBezTo>
                    <a:cubicBezTo>
                      <a:pt x="89" y="1"/>
                      <a:pt x="107" y="31"/>
                      <a:pt x="107" y="66"/>
                    </a:cubicBezTo>
                    <a:close/>
                    <a:moveTo>
                      <a:pt x="54" y="121"/>
                    </a:moveTo>
                    <a:cubicBezTo>
                      <a:pt x="83" y="122"/>
                      <a:pt x="96" y="94"/>
                      <a:pt x="96" y="66"/>
                    </a:cubicBezTo>
                    <a:cubicBezTo>
                      <a:pt x="96" y="39"/>
                      <a:pt x="84" y="11"/>
                      <a:pt x="54" y="11"/>
                    </a:cubicBezTo>
                    <a:cubicBezTo>
                      <a:pt x="25" y="11"/>
                      <a:pt x="11" y="37"/>
                      <a:pt x="11" y="66"/>
                    </a:cubicBezTo>
                    <a:cubicBezTo>
                      <a:pt x="11" y="94"/>
                      <a:pt x="24" y="121"/>
                      <a:pt x="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1" name="Freeform 10"/>
              <p:cNvSpPr>
                <a:spLocks/>
              </p:cNvSpPr>
              <p:nvPr userDrawn="1"/>
            </p:nvSpPr>
            <p:spPr bwMode="auto">
              <a:xfrm rot="2128736">
                <a:off x="10661162" y="7505199"/>
                <a:ext cx="144463" cy="166687"/>
              </a:xfrm>
              <a:custGeom>
                <a:avLst/>
                <a:gdLst>
                  <a:gd name="T0" fmla="*/ 13 w 91"/>
                  <a:gd name="T1" fmla="*/ 0 h 105"/>
                  <a:gd name="T2" fmla="*/ 45 w 91"/>
                  <a:gd name="T3" fmla="*/ 92 h 105"/>
                  <a:gd name="T4" fmla="*/ 78 w 91"/>
                  <a:gd name="T5" fmla="*/ 0 h 105"/>
                  <a:gd name="T6" fmla="*/ 91 w 91"/>
                  <a:gd name="T7" fmla="*/ 0 h 105"/>
                  <a:gd name="T8" fmla="*/ 91 w 91"/>
                  <a:gd name="T9" fmla="*/ 105 h 105"/>
                  <a:gd name="T10" fmla="*/ 82 w 91"/>
                  <a:gd name="T11" fmla="*/ 105 h 105"/>
                  <a:gd name="T12" fmla="*/ 82 w 91"/>
                  <a:gd name="T13" fmla="*/ 14 h 105"/>
                  <a:gd name="T14" fmla="*/ 82 w 91"/>
                  <a:gd name="T15" fmla="*/ 14 h 105"/>
                  <a:gd name="T16" fmla="*/ 50 w 91"/>
                  <a:gd name="T17" fmla="*/ 105 h 105"/>
                  <a:gd name="T18" fmla="*/ 41 w 91"/>
                  <a:gd name="T19" fmla="*/ 105 h 105"/>
                  <a:gd name="T20" fmla="*/ 9 w 91"/>
                  <a:gd name="T21" fmla="*/ 14 h 105"/>
                  <a:gd name="T22" fmla="*/ 9 w 91"/>
                  <a:gd name="T23" fmla="*/ 14 h 105"/>
                  <a:gd name="T24" fmla="*/ 8 w 91"/>
                  <a:gd name="T25" fmla="*/ 105 h 105"/>
                  <a:gd name="T26" fmla="*/ 0 w 91"/>
                  <a:gd name="T27" fmla="*/ 105 h 105"/>
                  <a:gd name="T28" fmla="*/ 0 w 91"/>
                  <a:gd name="T29" fmla="*/ 0 h 105"/>
                  <a:gd name="T30" fmla="*/ 13 w 91"/>
                  <a:gd name="T3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105">
                    <a:moveTo>
                      <a:pt x="13" y="0"/>
                    </a:moveTo>
                    <a:lnTo>
                      <a:pt x="45" y="92"/>
                    </a:lnTo>
                    <a:lnTo>
                      <a:pt x="78" y="0"/>
                    </a:lnTo>
                    <a:lnTo>
                      <a:pt x="91" y="0"/>
                    </a:lnTo>
                    <a:lnTo>
                      <a:pt x="91" y="105"/>
                    </a:lnTo>
                    <a:lnTo>
                      <a:pt x="82" y="105"/>
                    </a:lnTo>
                    <a:lnTo>
                      <a:pt x="82" y="14"/>
                    </a:lnTo>
                    <a:lnTo>
                      <a:pt x="82" y="14"/>
                    </a:lnTo>
                    <a:lnTo>
                      <a:pt x="50" y="105"/>
                    </a:lnTo>
                    <a:lnTo>
                      <a:pt x="41" y="105"/>
                    </a:lnTo>
                    <a:lnTo>
                      <a:pt x="9" y="14"/>
                    </a:lnTo>
                    <a:lnTo>
                      <a:pt x="9" y="14"/>
                    </a:lnTo>
                    <a:lnTo>
                      <a:pt x="8" y="105"/>
                    </a:lnTo>
                    <a:lnTo>
                      <a:pt x="0" y="105"/>
                    </a:lnTo>
                    <a:lnTo>
                      <a:pt x="0" y="0"/>
                    </a:lnTo>
                    <a:lnTo>
                      <a:pt x="1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2" name="Freeform 11"/>
              <p:cNvSpPr>
                <a:spLocks/>
              </p:cNvSpPr>
              <p:nvPr userDrawn="1"/>
            </p:nvSpPr>
            <p:spPr bwMode="auto">
              <a:xfrm rot="2128736">
                <a:off x="10807048" y="7595034"/>
                <a:ext cx="104775" cy="166687"/>
              </a:xfrm>
              <a:custGeom>
                <a:avLst/>
                <a:gdLst>
                  <a:gd name="T0" fmla="*/ 66 w 66"/>
                  <a:gd name="T1" fmla="*/ 1 h 105"/>
                  <a:gd name="T2" fmla="*/ 66 w 66"/>
                  <a:gd name="T3" fmla="*/ 9 h 105"/>
                  <a:gd name="T4" fmla="*/ 10 w 66"/>
                  <a:gd name="T5" fmla="*/ 9 h 105"/>
                  <a:gd name="T6" fmla="*/ 10 w 66"/>
                  <a:gd name="T7" fmla="*/ 47 h 105"/>
                  <a:gd name="T8" fmla="*/ 63 w 66"/>
                  <a:gd name="T9" fmla="*/ 47 h 105"/>
                  <a:gd name="T10" fmla="*/ 63 w 66"/>
                  <a:gd name="T11" fmla="*/ 56 h 105"/>
                  <a:gd name="T12" fmla="*/ 10 w 66"/>
                  <a:gd name="T13" fmla="*/ 55 h 105"/>
                  <a:gd name="T14" fmla="*/ 9 w 66"/>
                  <a:gd name="T15" fmla="*/ 97 h 105"/>
                  <a:gd name="T16" fmla="*/ 66 w 66"/>
                  <a:gd name="T17" fmla="*/ 97 h 105"/>
                  <a:gd name="T18" fmla="*/ 66 w 66"/>
                  <a:gd name="T19" fmla="*/ 105 h 105"/>
                  <a:gd name="T20" fmla="*/ 0 w 66"/>
                  <a:gd name="T21" fmla="*/ 105 h 105"/>
                  <a:gd name="T22" fmla="*/ 1 w 66"/>
                  <a:gd name="T23" fmla="*/ 0 h 105"/>
                  <a:gd name="T24" fmla="*/ 66 w 66"/>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5">
                    <a:moveTo>
                      <a:pt x="66" y="1"/>
                    </a:moveTo>
                    <a:lnTo>
                      <a:pt x="66" y="9"/>
                    </a:lnTo>
                    <a:lnTo>
                      <a:pt x="10" y="9"/>
                    </a:lnTo>
                    <a:lnTo>
                      <a:pt x="10" y="47"/>
                    </a:lnTo>
                    <a:lnTo>
                      <a:pt x="63" y="47"/>
                    </a:lnTo>
                    <a:lnTo>
                      <a:pt x="63" y="56"/>
                    </a:lnTo>
                    <a:lnTo>
                      <a:pt x="10" y="55"/>
                    </a:lnTo>
                    <a:lnTo>
                      <a:pt x="9" y="97"/>
                    </a:lnTo>
                    <a:lnTo>
                      <a:pt x="66" y="97"/>
                    </a:lnTo>
                    <a:lnTo>
                      <a:pt x="66" y="105"/>
                    </a:lnTo>
                    <a:lnTo>
                      <a:pt x="0" y="105"/>
                    </a:lnTo>
                    <a:lnTo>
                      <a:pt x="1" y="0"/>
                    </a:lnTo>
                    <a:lnTo>
                      <a:pt x="66"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3" name="Freeform 12"/>
              <p:cNvSpPr>
                <a:spLocks noEditPoints="1"/>
              </p:cNvSpPr>
              <p:nvPr userDrawn="1"/>
            </p:nvSpPr>
            <p:spPr bwMode="auto">
              <a:xfrm rot="2128736">
                <a:off x="10908367" y="7673724"/>
                <a:ext cx="117475" cy="166687"/>
              </a:xfrm>
              <a:custGeom>
                <a:avLst/>
                <a:gdLst>
                  <a:gd name="T0" fmla="*/ 52 w 89"/>
                  <a:gd name="T1" fmla="*/ 0 h 126"/>
                  <a:gd name="T2" fmla="*/ 87 w 89"/>
                  <a:gd name="T3" fmla="*/ 33 h 126"/>
                  <a:gd name="T4" fmla="*/ 64 w 89"/>
                  <a:gd name="T5" fmla="*/ 65 h 126"/>
                  <a:gd name="T6" fmla="*/ 64 w 89"/>
                  <a:gd name="T7" fmla="*/ 65 h 126"/>
                  <a:gd name="T8" fmla="*/ 84 w 89"/>
                  <a:gd name="T9" fmla="*/ 97 h 126"/>
                  <a:gd name="T10" fmla="*/ 89 w 89"/>
                  <a:gd name="T11" fmla="*/ 126 h 126"/>
                  <a:gd name="T12" fmla="*/ 77 w 89"/>
                  <a:gd name="T13" fmla="*/ 126 h 126"/>
                  <a:gd name="T14" fmla="*/ 74 w 89"/>
                  <a:gd name="T15" fmla="*/ 103 h 126"/>
                  <a:gd name="T16" fmla="*/ 68 w 89"/>
                  <a:gd name="T17" fmla="*/ 77 h 126"/>
                  <a:gd name="T18" fmla="*/ 53 w 89"/>
                  <a:gd name="T19" fmla="*/ 70 h 126"/>
                  <a:gd name="T20" fmla="*/ 11 w 89"/>
                  <a:gd name="T21" fmla="*/ 70 h 126"/>
                  <a:gd name="T22" fmla="*/ 11 w 89"/>
                  <a:gd name="T23" fmla="*/ 126 h 126"/>
                  <a:gd name="T24" fmla="*/ 0 w 89"/>
                  <a:gd name="T25" fmla="*/ 126 h 126"/>
                  <a:gd name="T26" fmla="*/ 1 w 89"/>
                  <a:gd name="T27" fmla="*/ 0 h 126"/>
                  <a:gd name="T28" fmla="*/ 52 w 89"/>
                  <a:gd name="T29" fmla="*/ 0 h 126"/>
                  <a:gd name="T30" fmla="*/ 51 w 89"/>
                  <a:gd name="T31" fmla="*/ 60 h 126"/>
                  <a:gd name="T32" fmla="*/ 76 w 89"/>
                  <a:gd name="T33" fmla="*/ 35 h 126"/>
                  <a:gd name="T34" fmla="*/ 52 w 89"/>
                  <a:gd name="T35" fmla="*/ 10 h 126"/>
                  <a:gd name="T36" fmla="*/ 11 w 89"/>
                  <a:gd name="T37" fmla="*/ 10 h 126"/>
                  <a:gd name="T38" fmla="*/ 11 w 89"/>
                  <a:gd name="T39" fmla="*/ 60 h 126"/>
                  <a:gd name="T40" fmla="*/ 51 w 89"/>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26">
                    <a:moveTo>
                      <a:pt x="52" y="0"/>
                    </a:moveTo>
                    <a:cubicBezTo>
                      <a:pt x="72" y="0"/>
                      <a:pt x="87" y="11"/>
                      <a:pt x="87" y="33"/>
                    </a:cubicBezTo>
                    <a:cubicBezTo>
                      <a:pt x="87" y="50"/>
                      <a:pt x="78" y="62"/>
                      <a:pt x="64" y="65"/>
                    </a:cubicBezTo>
                    <a:cubicBezTo>
                      <a:pt x="64" y="65"/>
                      <a:pt x="64" y="65"/>
                      <a:pt x="64" y="65"/>
                    </a:cubicBezTo>
                    <a:cubicBezTo>
                      <a:pt x="82" y="68"/>
                      <a:pt x="84" y="84"/>
                      <a:pt x="84" y="97"/>
                    </a:cubicBezTo>
                    <a:cubicBezTo>
                      <a:pt x="85" y="106"/>
                      <a:pt x="85" y="121"/>
                      <a:pt x="89" y="126"/>
                    </a:cubicBezTo>
                    <a:cubicBezTo>
                      <a:pt x="77" y="126"/>
                      <a:pt x="77" y="126"/>
                      <a:pt x="77" y="126"/>
                    </a:cubicBezTo>
                    <a:cubicBezTo>
                      <a:pt x="75" y="122"/>
                      <a:pt x="75" y="111"/>
                      <a:pt x="74" y="103"/>
                    </a:cubicBezTo>
                    <a:cubicBezTo>
                      <a:pt x="74" y="91"/>
                      <a:pt x="72" y="83"/>
                      <a:pt x="68" y="77"/>
                    </a:cubicBezTo>
                    <a:cubicBezTo>
                      <a:pt x="65" y="72"/>
                      <a:pt x="60" y="70"/>
                      <a:pt x="53" y="70"/>
                    </a:cubicBezTo>
                    <a:cubicBezTo>
                      <a:pt x="11" y="70"/>
                      <a:pt x="11" y="70"/>
                      <a:pt x="11" y="70"/>
                    </a:cubicBezTo>
                    <a:cubicBezTo>
                      <a:pt x="11" y="126"/>
                      <a:pt x="11" y="126"/>
                      <a:pt x="11" y="126"/>
                    </a:cubicBezTo>
                    <a:cubicBezTo>
                      <a:pt x="0" y="126"/>
                      <a:pt x="0" y="126"/>
                      <a:pt x="0" y="126"/>
                    </a:cubicBezTo>
                    <a:cubicBezTo>
                      <a:pt x="1" y="0"/>
                      <a:pt x="1" y="0"/>
                      <a:pt x="1" y="0"/>
                    </a:cubicBezTo>
                    <a:lnTo>
                      <a:pt x="52" y="0"/>
                    </a:lnTo>
                    <a:close/>
                    <a:moveTo>
                      <a:pt x="51" y="60"/>
                    </a:moveTo>
                    <a:cubicBezTo>
                      <a:pt x="64" y="60"/>
                      <a:pt x="76" y="51"/>
                      <a:pt x="76" y="35"/>
                    </a:cubicBezTo>
                    <a:cubicBezTo>
                      <a:pt x="76" y="19"/>
                      <a:pt x="67" y="10"/>
                      <a:pt x="52" y="10"/>
                    </a:cubicBezTo>
                    <a:cubicBezTo>
                      <a:pt x="11" y="10"/>
                      <a:pt x="11" y="10"/>
                      <a:pt x="11" y="10"/>
                    </a:cubicBezTo>
                    <a:cubicBezTo>
                      <a:pt x="11" y="60"/>
                      <a:pt x="11" y="60"/>
                      <a:pt x="11" y="60"/>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4" name="Freeform 13"/>
              <p:cNvSpPr>
                <a:spLocks/>
              </p:cNvSpPr>
              <p:nvPr userDrawn="1"/>
            </p:nvSpPr>
            <p:spPr bwMode="auto">
              <a:xfrm rot="2128736">
                <a:off x="11064328" y="7781890"/>
                <a:ext cx="117475" cy="174625"/>
              </a:xfrm>
              <a:custGeom>
                <a:avLst/>
                <a:gdLst>
                  <a:gd name="T0" fmla="*/ 84 w 88"/>
                  <a:gd name="T1" fmla="*/ 39 h 131"/>
                  <a:gd name="T2" fmla="*/ 74 w 88"/>
                  <a:gd name="T3" fmla="*/ 39 h 131"/>
                  <a:gd name="T4" fmla="*/ 43 w 88"/>
                  <a:gd name="T5" fmla="*/ 10 h 131"/>
                  <a:gd name="T6" fmla="*/ 15 w 88"/>
                  <a:gd name="T7" fmla="*/ 35 h 131"/>
                  <a:gd name="T8" fmla="*/ 31 w 88"/>
                  <a:gd name="T9" fmla="*/ 54 h 131"/>
                  <a:gd name="T10" fmla="*/ 58 w 88"/>
                  <a:gd name="T11" fmla="*/ 62 h 131"/>
                  <a:gd name="T12" fmla="*/ 88 w 88"/>
                  <a:gd name="T13" fmla="*/ 96 h 131"/>
                  <a:gd name="T14" fmla="*/ 45 w 88"/>
                  <a:gd name="T15" fmla="*/ 131 h 131"/>
                  <a:gd name="T16" fmla="*/ 1 w 88"/>
                  <a:gd name="T17" fmla="*/ 90 h 131"/>
                  <a:gd name="T18" fmla="*/ 1 w 88"/>
                  <a:gd name="T19" fmla="*/ 87 h 131"/>
                  <a:gd name="T20" fmla="*/ 11 w 88"/>
                  <a:gd name="T21" fmla="*/ 87 h 131"/>
                  <a:gd name="T22" fmla="*/ 11 w 88"/>
                  <a:gd name="T23" fmla="*/ 88 h 131"/>
                  <a:gd name="T24" fmla="*/ 47 w 88"/>
                  <a:gd name="T25" fmla="*/ 121 h 131"/>
                  <a:gd name="T26" fmla="*/ 77 w 88"/>
                  <a:gd name="T27" fmla="*/ 96 h 131"/>
                  <a:gd name="T28" fmla="*/ 55 w 88"/>
                  <a:gd name="T29" fmla="*/ 73 h 131"/>
                  <a:gd name="T30" fmla="*/ 30 w 88"/>
                  <a:gd name="T31" fmla="*/ 66 h 131"/>
                  <a:gd name="T32" fmla="*/ 4 w 88"/>
                  <a:gd name="T33" fmla="*/ 35 h 131"/>
                  <a:gd name="T34" fmla="*/ 43 w 88"/>
                  <a:gd name="T35" fmla="*/ 0 h 131"/>
                  <a:gd name="T36" fmla="*/ 84 w 88"/>
                  <a:gd name="T37" fmla="*/ 3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1">
                    <a:moveTo>
                      <a:pt x="84" y="39"/>
                    </a:moveTo>
                    <a:cubicBezTo>
                      <a:pt x="74" y="39"/>
                      <a:pt x="74" y="39"/>
                      <a:pt x="74" y="39"/>
                    </a:cubicBezTo>
                    <a:cubicBezTo>
                      <a:pt x="73" y="21"/>
                      <a:pt x="60" y="10"/>
                      <a:pt x="43" y="10"/>
                    </a:cubicBezTo>
                    <a:cubicBezTo>
                      <a:pt x="28" y="10"/>
                      <a:pt x="15" y="17"/>
                      <a:pt x="15" y="35"/>
                    </a:cubicBezTo>
                    <a:cubicBezTo>
                      <a:pt x="15" y="48"/>
                      <a:pt x="24" y="52"/>
                      <a:pt x="31" y="54"/>
                    </a:cubicBezTo>
                    <a:cubicBezTo>
                      <a:pt x="58" y="62"/>
                      <a:pt x="58" y="62"/>
                      <a:pt x="58" y="62"/>
                    </a:cubicBezTo>
                    <a:cubicBezTo>
                      <a:pt x="80" y="68"/>
                      <a:pt x="88" y="79"/>
                      <a:pt x="88" y="96"/>
                    </a:cubicBezTo>
                    <a:cubicBezTo>
                      <a:pt x="88" y="108"/>
                      <a:pt x="82" y="131"/>
                      <a:pt x="45" y="131"/>
                    </a:cubicBezTo>
                    <a:cubicBezTo>
                      <a:pt x="17" y="131"/>
                      <a:pt x="0" y="117"/>
                      <a:pt x="1" y="90"/>
                    </a:cubicBezTo>
                    <a:cubicBezTo>
                      <a:pt x="1" y="87"/>
                      <a:pt x="1" y="87"/>
                      <a:pt x="1" y="87"/>
                    </a:cubicBezTo>
                    <a:cubicBezTo>
                      <a:pt x="11" y="87"/>
                      <a:pt x="11" y="87"/>
                      <a:pt x="11" y="87"/>
                    </a:cubicBezTo>
                    <a:cubicBezTo>
                      <a:pt x="11" y="88"/>
                      <a:pt x="11" y="88"/>
                      <a:pt x="11" y="88"/>
                    </a:cubicBezTo>
                    <a:cubicBezTo>
                      <a:pt x="11" y="111"/>
                      <a:pt x="25" y="121"/>
                      <a:pt x="47" y="121"/>
                    </a:cubicBezTo>
                    <a:cubicBezTo>
                      <a:pt x="60" y="121"/>
                      <a:pt x="77" y="114"/>
                      <a:pt x="77" y="96"/>
                    </a:cubicBezTo>
                    <a:cubicBezTo>
                      <a:pt x="77" y="84"/>
                      <a:pt x="70" y="77"/>
                      <a:pt x="55" y="73"/>
                    </a:cubicBezTo>
                    <a:cubicBezTo>
                      <a:pt x="30" y="66"/>
                      <a:pt x="30" y="66"/>
                      <a:pt x="30" y="66"/>
                    </a:cubicBezTo>
                    <a:cubicBezTo>
                      <a:pt x="13" y="61"/>
                      <a:pt x="4" y="52"/>
                      <a:pt x="4" y="35"/>
                    </a:cubicBezTo>
                    <a:cubicBezTo>
                      <a:pt x="4" y="21"/>
                      <a:pt x="13" y="0"/>
                      <a:pt x="43" y="0"/>
                    </a:cubicBezTo>
                    <a:cubicBezTo>
                      <a:pt x="67" y="0"/>
                      <a:pt x="84" y="15"/>
                      <a:pt x="84"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5" name="Freeform 14"/>
              <p:cNvSpPr>
                <a:spLocks/>
              </p:cNvSpPr>
              <p:nvPr userDrawn="1"/>
            </p:nvSpPr>
            <p:spPr bwMode="auto">
              <a:xfrm rot="2128736">
                <a:off x="11180397" y="7863902"/>
                <a:ext cx="101600" cy="166687"/>
              </a:xfrm>
              <a:custGeom>
                <a:avLst/>
                <a:gdLst>
                  <a:gd name="T0" fmla="*/ 64 w 64"/>
                  <a:gd name="T1" fmla="*/ 1 h 105"/>
                  <a:gd name="T2" fmla="*/ 64 w 64"/>
                  <a:gd name="T3" fmla="*/ 9 h 105"/>
                  <a:gd name="T4" fmla="*/ 9 w 64"/>
                  <a:gd name="T5" fmla="*/ 8 h 105"/>
                  <a:gd name="T6" fmla="*/ 9 w 64"/>
                  <a:gd name="T7" fmla="*/ 47 h 105"/>
                  <a:gd name="T8" fmla="*/ 61 w 64"/>
                  <a:gd name="T9" fmla="*/ 47 h 105"/>
                  <a:gd name="T10" fmla="*/ 61 w 64"/>
                  <a:gd name="T11" fmla="*/ 55 h 105"/>
                  <a:gd name="T12" fmla="*/ 9 w 64"/>
                  <a:gd name="T13" fmla="*/ 55 h 105"/>
                  <a:gd name="T14" fmla="*/ 9 w 64"/>
                  <a:gd name="T15" fmla="*/ 97 h 105"/>
                  <a:gd name="T16" fmla="*/ 64 w 64"/>
                  <a:gd name="T17" fmla="*/ 97 h 105"/>
                  <a:gd name="T18" fmla="*/ 64 w 64"/>
                  <a:gd name="T19" fmla="*/ 105 h 105"/>
                  <a:gd name="T20" fmla="*/ 0 w 64"/>
                  <a:gd name="T21" fmla="*/ 105 h 105"/>
                  <a:gd name="T22" fmla="*/ 0 w 64"/>
                  <a:gd name="T23" fmla="*/ 0 h 105"/>
                  <a:gd name="T24" fmla="*/ 64 w 64"/>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05">
                    <a:moveTo>
                      <a:pt x="64" y="1"/>
                    </a:moveTo>
                    <a:lnTo>
                      <a:pt x="64" y="9"/>
                    </a:lnTo>
                    <a:lnTo>
                      <a:pt x="9" y="8"/>
                    </a:lnTo>
                    <a:lnTo>
                      <a:pt x="9" y="47"/>
                    </a:lnTo>
                    <a:lnTo>
                      <a:pt x="61" y="47"/>
                    </a:lnTo>
                    <a:lnTo>
                      <a:pt x="61" y="55"/>
                    </a:lnTo>
                    <a:lnTo>
                      <a:pt x="9" y="55"/>
                    </a:lnTo>
                    <a:lnTo>
                      <a:pt x="9" y="97"/>
                    </a:lnTo>
                    <a:lnTo>
                      <a:pt x="64" y="97"/>
                    </a:lnTo>
                    <a:lnTo>
                      <a:pt x="64" y="105"/>
                    </a:lnTo>
                    <a:lnTo>
                      <a:pt x="0" y="105"/>
                    </a:lnTo>
                    <a:lnTo>
                      <a:pt x="0" y="0"/>
                    </a:lnTo>
                    <a:lnTo>
                      <a:pt x="6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6" name="Freeform 15"/>
              <p:cNvSpPr>
                <a:spLocks noEditPoints="1"/>
              </p:cNvSpPr>
              <p:nvPr userDrawn="1"/>
            </p:nvSpPr>
            <p:spPr bwMode="auto">
              <a:xfrm rot="2128736">
                <a:off x="11280275" y="7942131"/>
                <a:ext cx="115888" cy="166687"/>
              </a:xfrm>
              <a:custGeom>
                <a:avLst/>
                <a:gdLst>
                  <a:gd name="T0" fmla="*/ 51 w 88"/>
                  <a:gd name="T1" fmla="*/ 0 h 126"/>
                  <a:gd name="T2" fmla="*/ 85 w 88"/>
                  <a:gd name="T3" fmla="*/ 33 h 126"/>
                  <a:gd name="T4" fmla="*/ 63 w 88"/>
                  <a:gd name="T5" fmla="*/ 65 h 126"/>
                  <a:gd name="T6" fmla="*/ 63 w 88"/>
                  <a:gd name="T7" fmla="*/ 65 h 126"/>
                  <a:gd name="T8" fmla="*/ 83 w 88"/>
                  <a:gd name="T9" fmla="*/ 97 h 126"/>
                  <a:gd name="T10" fmla="*/ 88 w 88"/>
                  <a:gd name="T11" fmla="*/ 126 h 126"/>
                  <a:gd name="T12" fmla="*/ 76 w 88"/>
                  <a:gd name="T13" fmla="*/ 126 h 126"/>
                  <a:gd name="T14" fmla="*/ 73 w 88"/>
                  <a:gd name="T15" fmla="*/ 103 h 126"/>
                  <a:gd name="T16" fmla="*/ 67 w 88"/>
                  <a:gd name="T17" fmla="*/ 77 h 126"/>
                  <a:gd name="T18" fmla="*/ 53 w 88"/>
                  <a:gd name="T19" fmla="*/ 70 h 126"/>
                  <a:gd name="T20" fmla="*/ 10 w 88"/>
                  <a:gd name="T21" fmla="*/ 70 h 126"/>
                  <a:gd name="T22" fmla="*/ 10 w 88"/>
                  <a:gd name="T23" fmla="*/ 125 h 126"/>
                  <a:gd name="T24" fmla="*/ 0 w 88"/>
                  <a:gd name="T25" fmla="*/ 125 h 126"/>
                  <a:gd name="T26" fmla="*/ 0 w 88"/>
                  <a:gd name="T27" fmla="*/ 0 h 126"/>
                  <a:gd name="T28" fmla="*/ 51 w 88"/>
                  <a:gd name="T29" fmla="*/ 0 h 126"/>
                  <a:gd name="T30" fmla="*/ 51 w 88"/>
                  <a:gd name="T31" fmla="*/ 60 h 126"/>
                  <a:gd name="T32" fmla="*/ 75 w 88"/>
                  <a:gd name="T33" fmla="*/ 35 h 126"/>
                  <a:gd name="T34" fmla="*/ 51 w 88"/>
                  <a:gd name="T35" fmla="*/ 10 h 126"/>
                  <a:gd name="T36" fmla="*/ 11 w 88"/>
                  <a:gd name="T37" fmla="*/ 10 h 126"/>
                  <a:gd name="T38" fmla="*/ 11 w 88"/>
                  <a:gd name="T39" fmla="*/ 59 h 126"/>
                  <a:gd name="T40" fmla="*/ 51 w 88"/>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6">
                    <a:moveTo>
                      <a:pt x="51" y="0"/>
                    </a:moveTo>
                    <a:cubicBezTo>
                      <a:pt x="71" y="0"/>
                      <a:pt x="85" y="11"/>
                      <a:pt x="85" y="33"/>
                    </a:cubicBezTo>
                    <a:cubicBezTo>
                      <a:pt x="85" y="50"/>
                      <a:pt x="77" y="62"/>
                      <a:pt x="63" y="65"/>
                    </a:cubicBezTo>
                    <a:cubicBezTo>
                      <a:pt x="63" y="65"/>
                      <a:pt x="63" y="65"/>
                      <a:pt x="63" y="65"/>
                    </a:cubicBezTo>
                    <a:cubicBezTo>
                      <a:pt x="81" y="68"/>
                      <a:pt x="83" y="84"/>
                      <a:pt x="83" y="97"/>
                    </a:cubicBezTo>
                    <a:cubicBezTo>
                      <a:pt x="83" y="105"/>
                      <a:pt x="84" y="120"/>
                      <a:pt x="88" y="126"/>
                    </a:cubicBezTo>
                    <a:cubicBezTo>
                      <a:pt x="76" y="126"/>
                      <a:pt x="76" y="126"/>
                      <a:pt x="76" y="126"/>
                    </a:cubicBezTo>
                    <a:cubicBezTo>
                      <a:pt x="74" y="122"/>
                      <a:pt x="73" y="111"/>
                      <a:pt x="73" y="103"/>
                    </a:cubicBezTo>
                    <a:cubicBezTo>
                      <a:pt x="72" y="90"/>
                      <a:pt x="71" y="82"/>
                      <a:pt x="67" y="77"/>
                    </a:cubicBezTo>
                    <a:cubicBezTo>
                      <a:pt x="64" y="72"/>
                      <a:pt x="58" y="70"/>
                      <a:pt x="53" y="70"/>
                    </a:cubicBezTo>
                    <a:cubicBezTo>
                      <a:pt x="10" y="70"/>
                      <a:pt x="10" y="70"/>
                      <a:pt x="10" y="70"/>
                    </a:cubicBezTo>
                    <a:cubicBezTo>
                      <a:pt x="10" y="125"/>
                      <a:pt x="10" y="125"/>
                      <a:pt x="10" y="125"/>
                    </a:cubicBezTo>
                    <a:cubicBezTo>
                      <a:pt x="0" y="125"/>
                      <a:pt x="0" y="125"/>
                      <a:pt x="0" y="125"/>
                    </a:cubicBezTo>
                    <a:cubicBezTo>
                      <a:pt x="0" y="0"/>
                      <a:pt x="0" y="0"/>
                      <a:pt x="0" y="0"/>
                    </a:cubicBezTo>
                    <a:lnTo>
                      <a:pt x="51" y="0"/>
                    </a:lnTo>
                    <a:close/>
                    <a:moveTo>
                      <a:pt x="51" y="60"/>
                    </a:moveTo>
                    <a:cubicBezTo>
                      <a:pt x="63" y="60"/>
                      <a:pt x="75" y="51"/>
                      <a:pt x="75" y="35"/>
                    </a:cubicBezTo>
                    <a:cubicBezTo>
                      <a:pt x="75" y="19"/>
                      <a:pt x="66" y="10"/>
                      <a:pt x="51" y="10"/>
                    </a:cubicBezTo>
                    <a:cubicBezTo>
                      <a:pt x="11" y="10"/>
                      <a:pt x="11" y="10"/>
                      <a:pt x="11" y="10"/>
                    </a:cubicBezTo>
                    <a:cubicBezTo>
                      <a:pt x="11" y="59"/>
                      <a:pt x="11" y="59"/>
                      <a:pt x="11" y="59"/>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7" name="Freeform 16"/>
              <p:cNvSpPr>
                <a:spLocks/>
              </p:cNvSpPr>
              <p:nvPr userDrawn="1"/>
            </p:nvSpPr>
            <p:spPr bwMode="auto">
              <a:xfrm rot="2128736">
                <a:off x="11380225" y="8016764"/>
                <a:ext cx="125413" cy="166687"/>
              </a:xfrm>
              <a:custGeom>
                <a:avLst/>
                <a:gdLst>
                  <a:gd name="T0" fmla="*/ 10 w 79"/>
                  <a:gd name="T1" fmla="*/ 0 h 105"/>
                  <a:gd name="T2" fmla="*/ 40 w 79"/>
                  <a:gd name="T3" fmla="*/ 94 h 105"/>
                  <a:gd name="T4" fmla="*/ 40 w 79"/>
                  <a:gd name="T5" fmla="*/ 94 h 105"/>
                  <a:gd name="T6" fmla="*/ 70 w 79"/>
                  <a:gd name="T7" fmla="*/ 0 h 105"/>
                  <a:gd name="T8" fmla="*/ 79 w 79"/>
                  <a:gd name="T9" fmla="*/ 0 h 105"/>
                  <a:gd name="T10" fmla="*/ 45 w 79"/>
                  <a:gd name="T11" fmla="*/ 105 h 105"/>
                  <a:gd name="T12" fmla="*/ 45 w 79"/>
                  <a:gd name="T13" fmla="*/ 105 h 105"/>
                  <a:gd name="T14" fmla="*/ 35 w 79"/>
                  <a:gd name="T15" fmla="*/ 105 h 105"/>
                  <a:gd name="T16" fmla="*/ 0 w 79"/>
                  <a:gd name="T17" fmla="*/ 0 h 105"/>
                  <a:gd name="T18" fmla="*/ 10 w 79"/>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05">
                    <a:moveTo>
                      <a:pt x="10" y="0"/>
                    </a:moveTo>
                    <a:lnTo>
                      <a:pt x="40" y="94"/>
                    </a:lnTo>
                    <a:lnTo>
                      <a:pt x="40" y="94"/>
                    </a:lnTo>
                    <a:lnTo>
                      <a:pt x="70" y="0"/>
                    </a:lnTo>
                    <a:lnTo>
                      <a:pt x="79" y="0"/>
                    </a:lnTo>
                    <a:lnTo>
                      <a:pt x="45" y="105"/>
                    </a:lnTo>
                    <a:lnTo>
                      <a:pt x="45" y="105"/>
                    </a:lnTo>
                    <a:lnTo>
                      <a:pt x="35"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8" name="Freeform 17"/>
              <p:cNvSpPr>
                <a:spLocks/>
              </p:cNvSpPr>
              <p:nvPr userDrawn="1"/>
            </p:nvSpPr>
            <p:spPr bwMode="auto">
              <a:xfrm rot="2128736">
                <a:off x="11504988" y="8066832"/>
                <a:ext cx="15875" cy="168275"/>
              </a:xfrm>
              <a:custGeom>
                <a:avLst/>
                <a:gdLst>
                  <a:gd name="T0" fmla="*/ 10 w 10"/>
                  <a:gd name="T1" fmla="*/ 0 h 106"/>
                  <a:gd name="T2" fmla="*/ 9 w 10"/>
                  <a:gd name="T3" fmla="*/ 106 h 106"/>
                  <a:gd name="T4" fmla="*/ 0 w 10"/>
                  <a:gd name="T5" fmla="*/ 105 h 106"/>
                  <a:gd name="T6" fmla="*/ 0 w 10"/>
                  <a:gd name="T7" fmla="*/ 0 h 106"/>
                  <a:gd name="T8" fmla="*/ 10 w 10"/>
                  <a:gd name="T9" fmla="*/ 0 h 106"/>
                </a:gdLst>
                <a:ahLst/>
                <a:cxnLst>
                  <a:cxn ang="0">
                    <a:pos x="T0" y="T1"/>
                  </a:cxn>
                  <a:cxn ang="0">
                    <a:pos x="T2" y="T3"/>
                  </a:cxn>
                  <a:cxn ang="0">
                    <a:pos x="T4" y="T5"/>
                  </a:cxn>
                  <a:cxn ang="0">
                    <a:pos x="T6" y="T7"/>
                  </a:cxn>
                  <a:cxn ang="0">
                    <a:pos x="T8" y="T9"/>
                  </a:cxn>
                </a:cxnLst>
                <a:rect l="0" t="0" r="r" b="b"/>
                <a:pathLst>
                  <a:path w="10" h="106">
                    <a:moveTo>
                      <a:pt x="10" y="0"/>
                    </a:moveTo>
                    <a:lnTo>
                      <a:pt x="9" y="106"/>
                    </a:lnTo>
                    <a:lnTo>
                      <a:pt x="0"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9" name="Freeform 18"/>
              <p:cNvSpPr>
                <a:spLocks/>
              </p:cNvSpPr>
              <p:nvPr userDrawn="1"/>
            </p:nvSpPr>
            <p:spPr bwMode="auto">
              <a:xfrm rot="2128736">
                <a:off x="11526548" y="8120322"/>
                <a:ext cx="131763" cy="174625"/>
              </a:xfrm>
              <a:custGeom>
                <a:avLst/>
                <a:gdLst>
                  <a:gd name="T0" fmla="*/ 98 w 99"/>
                  <a:gd name="T1" fmla="*/ 41 h 132"/>
                  <a:gd name="T2" fmla="*/ 87 w 99"/>
                  <a:gd name="T3" fmla="*/ 41 h 132"/>
                  <a:gd name="T4" fmla="*/ 53 w 99"/>
                  <a:gd name="T5" fmla="*/ 11 h 132"/>
                  <a:gd name="T6" fmla="*/ 11 w 99"/>
                  <a:gd name="T7" fmla="*/ 66 h 132"/>
                  <a:gd name="T8" fmla="*/ 53 w 99"/>
                  <a:gd name="T9" fmla="*/ 121 h 132"/>
                  <a:gd name="T10" fmla="*/ 89 w 99"/>
                  <a:gd name="T11" fmla="*/ 81 h 132"/>
                  <a:gd name="T12" fmla="*/ 99 w 99"/>
                  <a:gd name="T13" fmla="*/ 81 h 132"/>
                  <a:gd name="T14" fmla="*/ 53 w 99"/>
                  <a:gd name="T15" fmla="*/ 132 h 132"/>
                  <a:gd name="T16" fmla="*/ 0 w 99"/>
                  <a:gd name="T17" fmla="*/ 66 h 132"/>
                  <a:gd name="T18" fmla="*/ 53 w 99"/>
                  <a:gd name="T19" fmla="*/ 1 h 132"/>
                  <a:gd name="T20" fmla="*/ 98 w 99"/>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2">
                    <a:moveTo>
                      <a:pt x="98" y="41"/>
                    </a:moveTo>
                    <a:cubicBezTo>
                      <a:pt x="87" y="41"/>
                      <a:pt x="87" y="41"/>
                      <a:pt x="87" y="41"/>
                    </a:cubicBezTo>
                    <a:cubicBezTo>
                      <a:pt x="84" y="22"/>
                      <a:pt x="70" y="11"/>
                      <a:pt x="53" y="11"/>
                    </a:cubicBezTo>
                    <a:cubicBezTo>
                      <a:pt x="24" y="11"/>
                      <a:pt x="11" y="38"/>
                      <a:pt x="11" y="66"/>
                    </a:cubicBezTo>
                    <a:cubicBezTo>
                      <a:pt x="11" y="93"/>
                      <a:pt x="23" y="121"/>
                      <a:pt x="53" y="121"/>
                    </a:cubicBezTo>
                    <a:cubicBezTo>
                      <a:pt x="72" y="121"/>
                      <a:pt x="86" y="105"/>
                      <a:pt x="89" y="81"/>
                    </a:cubicBezTo>
                    <a:cubicBezTo>
                      <a:pt x="99" y="81"/>
                      <a:pt x="99" y="81"/>
                      <a:pt x="99" y="81"/>
                    </a:cubicBezTo>
                    <a:cubicBezTo>
                      <a:pt x="96" y="113"/>
                      <a:pt x="78" y="132"/>
                      <a:pt x="53" y="132"/>
                    </a:cubicBezTo>
                    <a:cubicBezTo>
                      <a:pt x="18" y="131"/>
                      <a:pt x="0" y="101"/>
                      <a:pt x="0" y="66"/>
                    </a:cubicBezTo>
                    <a:cubicBezTo>
                      <a:pt x="0" y="32"/>
                      <a:pt x="18" y="0"/>
                      <a:pt x="53" y="1"/>
                    </a:cubicBezTo>
                    <a:cubicBezTo>
                      <a:pt x="75" y="1"/>
                      <a:pt x="95" y="16"/>
                      <a:pt x="98"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0" name="Freeform 19"/>
              <p:cNvSpPr>
                <a:spLocks/>
              </p:cNvSpPr>
              <p:nvPr userDrawn="1"/>
            </p:nvSpPr>
            <p:spPr bwMode="auto">
              <a:xfrm rot="2128736">
                <a:off x="11655430" y="8205354"/>
                <a:ext cx="103188" cy="169862"/>
              </a:xfrm>
              <a:custGeom>
                <a:avLst/>
                <a:gdLst>
                  <a:gd name="T0" fmla="*/ 65 w 65"/>
                  <a:gd name="T1" fmla="*/ 1 h 107"/>
                  <a:gd name="T2" fmla="*/ 65 w 65"/>
                  <a:gd name="T3" fmla="*/ 10 h 107"/>
                  <a:gd name="T4" fmla="*/ 9 w 65"/>
                  <a:gd name="T5" fmla="*/ 10 h 107"/>
                  <a:gd name="T6" fmla="*/ 9 w 65"/>
                  <a:gd name="T7" fmla="*/ 47 h 107"/>
                  <a:gd name="T8" fmla="*/ 60 w 65"/>
                  <a:gd name="T9" fmla="*/ 48 h 107"/>
                  <a:gd name="T10" fmla="*/ 60 w 65"/>
                  <a:gd name="T11" fmla="*/ 56 h 107"/>
                  <a:gd name="T12" fmla="*/ 9 w 65"/>
                  <a:gd name="T13" fmla="*/ 56 h 107"/>
                  <a:gd name="T14" fmla="*/ 9 w 65"/>
                  <a:gd name="T15" fmla="*/ 97 h 107"/>
                  <a:gd name="T16" fmla="*/ 65 w 65"/>
                  <a:gd name="T17" fmla="*/ 97 h 107"/>
                  <a:gd name="T18" fmla="*/ 65 w 65"/>
                  <a:gd name="T19" fmla="*/ 107 h 107"/>
                  <a:gd name="T20" fmla="*/ 0 w 65"/>
                  <a:gd name="T21" fmla="*/ 106 h 107"/>
                  <a:gd name="T22" fmla="*/ 0 w 65"/>
                  <a:gd name="T23" fmla="*/ 0 h 107"/>
                  <a:gd name="T24" fmla="*/ 65 w 65"/>
                  <a:gd name="T25"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07">
                    <a:moveTo>
                      <a:pt x="65" y="1"/>
                    </a:moveTo>
                    <a:lnTo>
                      <a:pt x="65" y="10"/>
                    </a:lnTo>
                    <a:lnTo>
                      <a:pt x="9" y="10"/>
                    </a:lnTo>
                    <a:lnTo>
                      <a:pt x="9" y="47"/>
                    </a:lnTo>
                    <a:lnTo>
                      <a:pt x="60" y="48"/>
                    </a:lnTo>
                    <a:lnTo>
                      <a:pt x="60" y="56"/>
                    </a:lnTo>
                    <a:lnTo>
                      <a:pt x="9" y="56"/>
                    </a:lnTo>
                    <a:lnTo>
                      <a:pt x="9" y="97"/>
                    </a:lnTo>
                    <a:lnTo>
                      <a:pt x="65" y="97"/>
                    </a:lnTo>
                    <a:lnTo>
                      <a:pt x="65" y="107"/>
                    </a:lnTo>
                    <a:lnTo>
                      <a:pt x="0" y="106"/>
                    </a:lnTo>
                    <a:lnTo>
                      <a:pt x="0" y="0"/>
                    </a:lnTo>
                    <a:lnTo>
                      <a:pt x="6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1" name="Freeform 20"/>
              <p:cNvSpPr>
                <a:spLocks noEditPoints="1"/>
              </p:cNvSpPr>
              <p:nvPr userDrawn="1"/>
            </p:nvSpPr>
            <p:spPr bwMode="auto">
              <a:xfrm rot="2128736">
                <a:off x="10339671" y="6535024"/>
                <a:ext cx="66675" cy="544512"/>
              </a:xfrm>
              <a:custGeom>
                <a:avLst/>
                <a:gdLst>
                  <a:gd name="T0" fmla="*/ 42 w 42"/>
                  <a:gd name="T1" fmla="*/ 85 h 343"/>
                  <a:gd name="T2" fmla="*/ 41 w 42"/>
                  <a:gd name="T3" fmla="*/ 343 h 343"/>
                  <a:gd name="T4" fmla="*/ 0 w 42"/>
                  <a:gd name="T5" fmla="*/ 342 h 343"/>
                  <a:gd name="T6" fmla="*/ 2 w 42"/>
                  <a:gd name="T7" fmla="*/ 85 h 343"/>
                  <a:gd name="T8" fmla="*/ 42 w 42"/>
                  <a:gd name="T9" fmla="*/ 85 h 343"/>
                  <a:gd name="T10" fmla="*/ 42 w 42"/>
                  <a:gd name="T11" fmla="*/ 0 h 343"/>
                  <a:gd name="T12" fmla="*/ 42 w 42"/>
                  <a:gd name="T13" fmla="*/ 46 h 343"/>
                  <a:gd name="T14" fmla="*/ 2 w 42"/>
                  <a:gd name="T15" fmla="*/ 46 h 343"/>
                  <a:gd name="T16" fmla="*/ 3 w 42"/>
                  <a:gd name="T17" fmla="*/ 0 h 343"/>
                  <a:gd name="T18" fmla="*/ 42 w 42"/>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5"/>
                    </a:moveTo>
                    <a:lnTo>
                      <a:pt x="41" y="343"/>
                    </a:lnTo>
                    <a:lnTo>
                      <a:pt x="0" y="342"/>
                    </a:lnTo>
                    <a:lnTo>
                      <a:pt x="2" y="85"/>
                    </a:lnTo>
                    <a:lnTo>
                      <a:pt x="42" y="85"/>
                    </a:lnTo>
                    <a:close/>
                    <a:moveTo>
                      <a:pt x="42" y="0"/>
                    </a:moveTo>
                    <a:lnTo>
                      <a:pt x="42" y="46"/>
                    </a:lnTo>
                    <a:lnTo>
                      <a:pt x="2" y="46"/>
                    </a:lnTo>
                    <a:lnTo>
                      <a:pt x="3" y="0"/>
                    </a:lnTo>
                    <a:lnTo>
                      <a:pt x="4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2" name="Freeform 21"/>
              <p:cNvSpPr>
                <a:spLocks/>
              </p:cNvSpPr>
              <p:nvPr userDrawn="1"/>
            </p:nvSpPr>
            <p:spPr bwMode="auto">
              <a:xfrm rot="2128736">
                <a:off x="10394667" y="6788294"/>
                <a:ext cx="269875" cy="419100"/>
              </a:xfrm>
              <a:custGeom>
                <a:avLst/>
                <a:gdLst>
                  <a:gd name="T0" fmla="*/ 204 w 204"/>
                  <a:gd name="T1" fmla="*/ 89 h 316"/>
                  <a:gd name="T2" fmla="*/ 203 w 204"/>
                  <a:gd name="T3" fmla="*/ 316 h 316"/>
                  <a:gd name="T4" fmla="*/ 154 w 204"/>
                  <a:gd name="T5" fmla="*/ 316 h 316"/>
                  <a:gd name="T6" fmla="*/ 156 w 204"/>
                  <a:gd name="T7" fmla="*/ 101 h 316"/>
                  <a:gd name="T8" fmla="*/ 111 w 204"/>
                  <a:gd name="T9" fmla="*/ 41 h 316"/>
                  <a:gd name="T10" fmla="*/ 50 w 204"/>
                  <a:gd name="T11" fmla="*/ 101 h 316"/>
                  <a:gd name="T12" fmla="*/ 48 w 204"/>
                  <a:gd name="T13" fmla="*/ 315 h 316"/>
                  <a:gd name="T14" fmla="*/ 0 w 204"/>
                  <a:gd name="T15" fmla="*/ 315 h 316"/>
                  <a:gd name="T16" fmla="*/ 2 w 204"/>
                  <a:gd name="T17" fmla="*/ 8 h 316"/>
                  <a:gd name="T18" fmla="*/ 48 w 204"/>
                  <a:gd name="T19" fmla="*/ 8 h 316"/>
                  <a:gd name="T20" fmla="*/ 48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3" y="316"/>
                      <a:pt x="203" y="316"/>
                      <a:pt x="203" y="316"/>
                    </a:cubicBezTo>
                    <a:cubicBezTo>
                      <a:pt x="154" y="316"/>
                      <a:pt x="154" y="316"/>
                      <a:pt x="154" y="316"/>
                    </a:cubicBezTo>
                    <a:cubicBezTo>
                      <a:pt x="156" y="101"/>
                      <a:pt x="156" y="101"/>
                      <a:pt x="156" y="101"/>
                    </a:cubicBezTo>
                    <a:cubicBezTo>
                      <a:pt x="156" y="61"/>
                      <a:pt x="142" y="42"/>
                      <a:pt x="111" y="41"/>
                    </a:cubicBezTo>
                    <a:cubicBezTo>
                      <a:pt x="77" y="41"/>
                      <a:pt x="50" y="67"/>
                      <a:pt x="50" y="101"/>
                    </a:cubicBezTo>
                    <a:cubicBezTo>
                      <a:pt x="48" y="315"/>
                      <a:pt x="48" y="315"/>
                      <a:pt x="48" y="315"/>
                    </a:cubicBezTo>
                    <a:cubicBezTo>
                      <a:pt x="0" y="315"/>
                      <a:pt x="0" y="315"/>
                      <a:pt x="0" y="315"/>
                    </a:cubicBezTo>
                    <a:cubicBezTo>
                      <a:pt x="2" y="8"/>
                      <a:pt x="2" y="8"/>
                      <a:pt x="2" y="8"/>
                    </a:cubicBezTo>
                    <a:cubicBezTo>
                      <a:pt x="48" y="8"/>
                      <a:pt x="48" y="8"/>
                      <a:pt x="48" y="8"/>
                    </a:cubicBezTo>
                    <a:cubicBezTo>
                      <a:pt x="48" y="44"/>
                      <a:pt x="48" y="44"/>
                      <a:pt x="48"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3" name="Freeform 22"/>
              <p:cNvSpPr>
                <a:spLocks/>
              </p:cNvSpPr>
              <p:nvPr userDrawn="1"/>
            </p:nvSpPr>
            <p:spPr bwMode="auto">
              <a:xfrm rot="2128736">
                <a:off x="10638418" y="6982506"/>
                <a:ext cx="292100" cy="409575"/>
              </a:xfrm>
              <a:custGeom>
                <a:avLst/>
                <a:gdLst>
                  <a:gd name="T0" fmla="*/ 44 w 184"/>
                  <a:gd name="T1" fmla="*/ 0 h 258"/>
                  <a:gd name="T2" fmla="*/ 90 w 184"/>
                  <a:gd name="T3" fmla="*/ 207 h 258"/>
                  <a:gd name="T4" fmla="*/ 91 w 184"/>
                  <a:gd name="T5" fmla="*/ 207 h 258"/>
                  <a:gd name="T6" fmla="*/ 140 w 184"/>
                  <a:gd name="T7" fmla="*/ 1 h 258"/>
                  <a:gd name="T8" fmla="*/ 184 w 184"/>
                  <a:gd name="T9" fmla="*/ 1 h 258"/>
                  <a:gd name="T10" fmla="*/ 113 w 184"/>
                  <a:gd name="T11" fmla="*/ 258 h 258"/>
                  <a:gd name="T12" fmla="*/ 68 w 184"/>
                  <a:gd name="T13" fmla="*/ 258 h 258"/>
                  <a:gd name="T14" fmla="*/ 0 w 184"/>
                  <a:gd name="T15" fmla="*/ 0 h 258"/>
                  <a:gd name="T16" fmla="*/ 44 w 184"/>
                  <a:gd name="T1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58">
                    <a:moveTo>
                      <a:pt x="44" y="0"/>
                    </a:moveTo>
                    <a:lnTo>
                      <a:pt x="90" y="207"/>
                    </a:lnTo>
                    <a:lnTo>
                      <a:pt x="91" y="207"/>
                    </a:lnTo>
                    <a:lnTo>
                      <a:pt x="140" y="1"/>
                    </a:lnTo>
                    <a:lnTo>
                      <a:pt x="184" y="1"/>
                    </a:lnTo>
                    <a:lnTo>
                      <a:pt x="113" y="258"/>
                    </a:lnTo>
                    <a:lnTo>
                      <a:pt x="68" y="258"/>
                    </a:lnTo>
                    <a:lnTo>
                      <a:pt x="0" y="0"/>
                    </a:lnTo>
                    <a:lnTo>
                      <a:pt x="4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4" name="Freeform 23"/>
              <p:cNvSpPr>
                <a:spLocks noEditPoints="1"/>
              </p:cNvSpPr>
              <p:nvPr userDrawn="1"/>
            </p:nvSpPr>
            <p:spPr bwMode="auto">
              <a:xfrm rot="2128736">
                <a:off x="10893661" y="7151123"/>
                <a:ext cx="280988" cy="430212"/>
              </a:xfrm>
              <a:custGeom>
                <a:avLst/>
                <a:gdLst>
                  <a:gd name="T0" fmla="*/ 213 w 213"/>
                  <a:gd name="T1" fmla="*/ 142 h 324"/>
                  <a:gd name="T2" fmla="*/ 212 w 213"/>
                  <a:gd name="T3" fmla="*/ 169 h 324"/>
                  <a:gd name="T4" fmla="*/ 51 w 213"/>
                  <a:gd name="T5" fmla="*/ 168 h 324"/>
                  <a:gd name="T6" fmla="*/ 51 w 213"/>
                  <a:gd name="T7" fmla="*/ 178 h 324"/>
                  <a:gd name="T8" fmla="*/ 109 w 213"/>
                  <a:gd name="T9" fmla="*/ 286 h 324"/>
                  <a:gd name="T10" fmla="*/ 162 w 213"/>
                  <a:gd name="T11" fmla="*/ 215 h 324"/>
                  <a:gd name="T12" fmla="*/ 210 w 213"/>
                  <a:gd name="T13" fmla="*/ 216 h 324"/>
                  <a:gd name="T14" fmla="*/ 107 w 213"/>
                  <a:gd name="T15" fmla="*/ 324 h 324"/>
                  <a:gd name="T16" fmla="*/ 0 w 213"/>
                  <a:gd name="T17" fmla="*/ 166 h 324"/>
                  <a:gd name="T18" fmla="*/ 111 w 213"/>
                  <a:gd name="T19" fmla="*/ 1 h 324"/>
                  <a:gd name="T20" fmla="*/ 213 w 213"/>
                  <a:gd name="T21" fmla="*/ 142 h 324"/>
                  <a:gd name="T22" fmla="*/ 162 w 213"/>
                  <a:gd name="T23" fmla="*/ 130 h 324"/>
                  <a:gd name="T24" fmla="*/ 162 w 213"/>
                  <a:gd name="T25" fmla="*/ 117 h 324"/>
                  <a:gd name="T26" fmla="*/ 109 w 213"/>
                  <a:gd name="T27" fmla="*/ 38 h 324"/>
                  <a:gd name="T28" fmla="*/ 53 w 213"/>
                  <a:gd name="T29" fmla="*/ 122 h 324"/>
                  <a:gd name="T30" fmla="*/ 53 w 213"/>
                  <a:gd name="T31" fmla="*/ 130 h 324"/>
                  <a:gd name="T32" fmla="*/ 162 w 213"/>
                  <a:gd name="T33" fmla="*/ 13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324">
                    <a:moveTo>
                      <a:pt x="213" y="142"/>
                    </a:moveTo>
                    <a:cubicBezTo>
                      <a:pt x="212" y="169"/>
                      <a:pt x="212" y="169"/>
                      <a:pt x="212" y="169"/>
                    </a:cubicBezTo>
                    <a:cubicBezTo>
                      <a:pt x="51" y="168"/>
                      <a:pt x="51" y="168"/>
                      <a:pt x="51" y="168"/>
                    </a:cubicBezTo>
                    <a:cubicBezTo>
                      <a:pt x="51" y="178"/>
                      <a:pt x="51" y="178"/>
                      <a:pt x="51" y="178"/>
                    </a:cubicBezTo>
                    <a:cubicBezTo>
                      <a:pt x="50" y="259"/>
                      <a:pt x="71" y="286"/>
                      <a:pt x="109" y="286"/>
                    </a:cubicBezTo>
                    <a:cubicBezTo>
                      <a:pt x="144" y="286"/>
                      <a:pt x="161" y="259"/>
                      <a:pt x="162" y="215"/>
                    </a:cubicBezTo>
                    <a:cubicBezTo>
                      <a:pt x="210" y="216"/>
                      <a:pt x="210" y="216"/>
                      <a:pt x="210" y="216"/>
                    </a:cubicBezTo>
                    <a:cubicBezTo>
                      <a:pt x="209" y="261"/>
                      <a:pt x="182" y="324"/>
                      <a:pt x="107" y="324"/>
                    </a:cubicBezTo>
                    <a:cubicBezTo>
                      <a:pt x="32" y="324"/>
                      <a:pt x="0" y="275"/>
                      <a:pt x="0" y="166"/>
                    </a:cubicBezTo>
                    <a:cubicBezTo>
                      <a:pt x="1" y="51"/>
                      <a:pt x="38" y="0"/>
                      <a:pt x="111" y="1"/>
                    </a:cubicBezTo>
                    <a:cubicBezTo>
                      <a:pt x="178" y="1"/>
                      <a:pt x="213" y="42"/>
                      <a:pt x="213" y="142"/>
                    </a:cubicBezTo>
                    <a:close/>
                    <a:moveTo>
                      <a:pt x="162" y="130"/>
                    </a:moveTo>
                    <a:cubicBezTo>
                      <a:pt x="162" y="117"/>
                      <a:pt x="162" y="117"/>
                      <a:pt x="162" y="117"/>
                    </a:cubicBezTo>
                    <a:cubicBezTo>
                      <a:pt x="163" y="61"/>
                      <a:pt x="141" y="39"/>
                      <a:pt x="109" y="38"/>
                    </a:cubicBezTo>
                    <a:cubicBezTo>
                      <a:pt x="72" y="38"/>
                      <a:pt x="53" y="73"/>
                      <a:pt x="53" y="122"/>
                    </a:cubicBezTo>
                    <a:cubicBezTo>
                      <a:pt x="53" y="130"/>
                      <a:pt x="53" y="130"/>
                      <a:pt x="53" y="130"/>
                    </a:cubicBezTo>
                    <a:lnTo>
                      <a:pt x="162" y="13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5" name="Freeform 24"/>
              <p:cNvSpPr>
                <a:spLocks/>
              </p:cNvSpPr>
              <p:nvPr userDrawn="1"/>
            </p:nvSpPr>
            <p:spPr bwMode="auto">
              <a:xfrm rot="2128736">
                <a:off x="11168991" y="7345468"/>
                <a:ext cx="268288" cy="419100"/>
              </a:xfrm>
              <a:custGeom>
                <a:avLst/>
                <a:gdLst>
                  <a:gd name="T0" fmla="*/ 204 w 204"/>
                  <a:gd name="T1" fmla="*/ 89 h 316"/>
                  <a:gd name="T2" fmla="*/ 202 w 204"/>
                  <a:gd name="T3" fmla="*/ 316 h 316"/>
                  <a:gd name="T4" fmla="*/ 154 w 204"/>
                  <a:gd name="T5" fmla="*/ 316 h 316"/>
                  <a:gd name="T6" fmla="*/ 155 w 204"/>
                  <a:gd name="T7" fmla="*/ 101 h 316"/>
                  <a:gd name="T8" fmla="*/ 110 w 204"/>
                  <a:gd name="T9" fmla="*/ 41 h 316"/>
                  <a:gd name="T10" fmla="*/ 49 w 204"/>
                  <a:gd name="T11" fmla="*/ 101 h 316"/>
                  <a:gd name="T12" fmla="*/ 48 w 204"/>
                  <a:gd name="T13" fmla="*/ 315 h 316"/>
                  <a:gd name="T14" fmla="*/ 0 w 204"/>
                  <a:gd name="T15" fmla="*/ 315 h 316"/>
                  <a:gd name="T16" fmla="*/ 2 w 204"/>
                  <a:gd name="T17" fmla="*/ 7 h 316"/>
                  <a:gd name="T18" fmla="*/ 48 w 204"/>
                  <a:gd name="T19" fmla="*/ 8 h 316"/>
                  <a:gd name="T20" fmla="*/ 47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1"/>
                      <a:pt x="155" y="101"/>
                      <a:pt x="155" y="101"/>
                    </a:cubicBezTo>
                    <a:cubicBezTo>
                      <a:pt x="156" y="61"/>
                      <a:pt x="142" y="41"/>
                      <a:pt x="110" y="41"/>
                    </a:cubicBezTo>
                    <a:cubicBezTo>
                      <a:pt x="77" y="41"/>
                      <a:pt x="50" y="67"/>
                      <a:pt x="49" y="101"/>
                    </a:cubicBezTo>
                    <a:cubicBezTo>
                      <a:pt x="48" y="315"/>
                      <a:pt x="48" y="315"/>
                      <a:pt x="48" y="315"/>
                    </a:cubicBezTo>
                    <a:cubicBezTo>
                      <a:pt x="0" y="315"/>
                      <a:pt x="0" y="315"/>
                      <a:pt x="0" y="315"/>
                    </a:cubicBezTo>
                    <a:cubicBezTo>
                      <a:pt x="2" y="7"/>
                      <a:pt x="2" y="7"/>
                      <a:pt x="2" y="7"/>
                    </a:cubicBezTo>
                    <a:cubicBezTo>
                      <a:pt x="48" y="8"/>
                      <a:pt x="48" y="8"/>
                      <a:pt x="48" y="8"/>
                    </a:cubicBezTo>
                    <a:cubicBezTo>
                      <a:pt x="47" y="44"/>
                      <a:pt x="47" y="44"/>
                      <a:pt x="47"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6" name="Freeform 25"/>
              <p:cNvSpPr>
                <a:spLocks/>
              </p:cNvSpPr>
              <p:nvPr userDrawn="1"/>
            </p:nvSpPr>
            <p:spPr bwMode="auto">
              <a:xfrm rot="2128736">
                <a:off x="11448900" y="7398666"/>
                <a:ext cx="193675" cy="531812"/>
              </a:xfrm>
              <a:custGeom>
                <a:avLst/>
                <a:gdLst>
                  <a:gd name="T0" fmla="*/ 94 w 147"/>
                  <a:gd name="T1" fmla="*/ 1 h 401"/>
                  <a:gd name="T2" fmla="*/ 93 w 147"/>
                  <a:gd name="T3" fmla="*/ 90 h 401"/>
                  <a:gd name="T4" fmla="*/ 147 w 147"/>
                  <a:gd name="T5" fmla="*/ 90 h 401"/>
                  <a:gd name="T6" fmla="*/ 146 w 147"/>
                  <a:gd name="T7" fmla="*/ 128 h 401"/>
                  <a:gd name="T8" fmla="*/ 93 w 147"/>
                  <a:gd name="T9" fmla="*/ 128 h 401"/>
                  <a:gd name="T10" fmla="*/ 92 w 147"/>
                  <a:gd name="T11" fmla="*/ 327 h 401"/>
                  <a:gd name="T12" fmla="*/ 124 w 147"/>
                  <a:gd name="T13" fmla="*/ 360 h 401"/>
                  <a:gd name="T14" fmla="*/ 145 w 147"/>
                  <a:gd name="T15" fmla="*/ 358 h 401"/>
                  <a:gd name="T16" fmla="*/ 144 w 147"/>
                  <a:gd name="T17" fmla="*/ 398 h 401"/>
                  <a:gd name="T18" fmla="*/ 106 w 147"/>
                  <a:gd name="T19" fmla="*/ 401 h 401"/>
                  <a:gd name="T20" fmla="*/ 44 w 147"/>
                  <a:gd name="T21" fmla="*/ 342 h 401"/>
                  <a:gd name="T22" fmla="*/ 45 w 147"/>
                  <a:gd name="T23" fmla="*/ 128 h 401"/>
                  <a:gd name="T24" fmla="*/ 0 w 147"/>
                  <a:gd name="T25" fmla="*/ 127 h 401"/>
                  <a:gd name="T26" fmla="*/ 0 w 147"/>
                  <a:gd name="T27" fmla="*/ 90 h 401"/>
                  <a:gd name="T28" fmla="*/ 45 w 147"/>
                  <a:gd name="T29" fmla="*/ 90 h 401"/>
                  <a:gd name="T30" fmla="*/ 46 w 147"/>
                  <a:gd name="T31" fmla="*/ 0 h 401"/>
                  <a:gd name="T32" fmla="*/ 94 w 147"/>
                  <a:gd name="T33" fmla="*/ 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401">
                    <a:moveTo>
                      <a:pt x="94" y="1"/>
                    </a:moveTo>
                    <a:cubicBezTo>
                      <a:pt x="93" y="90"/>
                      <a:pt x="93" y="90"/>
                      <a:pt x="93" y="90"/>
                    </a:cubicBezTo>
                    <a:cubicBezTo>
                      <a:pt x="147" y="90"/>
                      <a:pt x="147" y="90"/>
                      <a:pt x="147" y="90"/>
                    </a:cubicBezTo>
                    <a:cubicBezTo>
                      <a:pt x="146" y="128"/>
                      <a:pt x="146" y="128"/>
                      <a:pt x="146" y="128"/>
                    </a:cubicBezTo>
                    <a:cubicBezTo>
                      <a:pt x="93" y="128"/>
                      <a:pt x="93" y="128"/>
                      <a:pt x="93" y="128"/>
                    </a:cubicBezTo>
                    <a:cubicBezTo>
                      <a:pt x="92" y="327"/>
                      <a:pt x="92" y="327"/>
                      <a:pt x="92" y="327"/>
                    </a:cubicBezTo>
                    <a:cubicBezTo>
                      <a:pt x="92" y="352"/>
                      <a:pt x="100" y="360"/>
                      <a:pt x="124" y="360"/>
                    </a:cubicBezTo>
                    <a:cubicBezTo>
                      <a:pt x="134" y="360"/>
                      <a:pt x="141" y="359"/>
                      <a:pt x="145" y="358"/>
                    </a:cubicBezTo>
                    <a:cubicBezTo>
                      <a:pt x="144" y="398"/>
                      <a:pt x="144" y="398"/>
                      <a:pt x="144" y="398"/>
                    </a:cubicBezTo>
                    <a:cubicBezTo>
                      <a:pt x="134" y="400"/>
                      <a:pt x="119" y="401"/>
                      <a:pt x="106" y="401"/>
                    </a:cubicBezTo>
                    <a:cubicBezTo>
                      <a:pt x="59" y="401"/>
                      <a:pt x="44" y="384"/>
                      <a:pt x="44" y="342"/>
                    </a:cubicBezTo>
                    <a:cubicBezTo>
                      <a:pt x="45" y="128"/>
                      <a:pt x="45" y="128"/>
                      <a:pt x="45" y="128"/>
                    </a:cubicBezTo>
                    <a:cubicBezTo>
                      <a:pt x="0" y="127"/>
                      <a:pt x="0" y="127"/>
                      <a:pt x="0" y="127"/>
                    </a:cubicBezTo>
                    <a:cubicBezTo>
                      <a:pt x="0" y="90"/>
                      <a:pt x="0" y="90"/>
                      <a:pt x="0" y="90"/>
                    </a:cubicBezTo>
                    <a:cubicBezTo>
                      <a:pt x="45" y="90"/>
                      <a:pt x="45" y="90"/>
                      <a:pt x="45" y="90"/>
                    </a:cubicBezTo>
                    <a:cubicBezTo>
                      <a:pt x="46" y="0"/>
                      <a:pt x="46" y="0"/>
                      <a:pt x="46" y="0"/>
                    </a:cubicBezTo>
                    <a:lnTo>
                      <a:pt x="9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7" name="Freeform 26"/>
              <p:cNvSpPr>
                <a:spLocks noEditPoints="1"/>
              </p:cNvSpPr>
              <p:nvPr userDrawn="1"/>
            </p:nvSpPr>
            <p:spPr bwMode="auto">
              <a:xfrm rot="2128736">
                <a:off x="11648496" y="7477620"/>
                <a:ext cx="66675" cy="544512"/>
              </a:xfrm>
              <a:custGeom>
                <a:avLst/>
                <a:gdLst>
                  <a:gd name="T0" fmla="*/ 42 w 42"/>
                  <a:gd name="T1" fmla="*/ 86 h 343"/>
                  <a:gd name="T2" fmla="*/ 40 w 42"/>
                  <a:gd name="T3" fmla="*/ 343 h 343"/>
                  <a:gd name="T4" fmla="*/ 0 w 42"/>
                  <a:gd name="T5" fmla="*/ 343 h 343"/>
                  <a:gd name="T6" fmla="*/ 2 w 42"/>
                  <a:gd name="T7" fmla="*/ 85 h 343"/>
                  <a:gd name="T8" fmla="*/ 42 w 42"/>
                  <a:gd name="T9" fmla="*/ 86 h 343"/>
                  <a:gd name="T10" fmla="*/ 42 w 42"/>
                  <a:gd name="T11" fmla="*/ 1 h 343"/>
                  <a:gd name="T12" fmla="*/ 42 w 42"/>
                  <a:gd name="T13" fmla="*/ 47 h 343"/>
                  <a:gd name="T14" fmla="*/ 2 w 42"/>
                  <a:gd name="T15" fmla="*/ 46 h 343"/>
                  <a:gd name="T16" fmla="*/ 2 w 42"/>
                  <a:gd name="T17" fmla="*/ 0 h 343"/>
                  <a:gd name="T18" fmla="*/ 42 w 42"/>
                  <a:gd name="T19" fmla="*/ 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6"/>
                    </a:moveTo>
                    <a:lnTo>
                      <a:pt x="40" y="343"/>
                    </a:lnTo>
                    <a:lnTo>
                      <a:pt x="0" y="343"/>
                    </a:lnTo>
                    <a:lnTo>
                      <a:pt x="2" y="85"/>
                    </a:lnTo>
                    <a:lnTo>
                      <a:pt x="42" y="86"/>
                    </a:lnTo>
                    <a:close/>
                    <a:moveTo>
                      <a:pt x="42" y="1"/>
                    </a:moveTo>
                    <a:lnTo>
                      <a:pt x="42" y="47"/>
                    </a:lnTo>
                    <a:lnTo>
                      <a:pt x="2" y="46"/>
                    </a:lnTo>
                    <a:lnTo>
                      <a:pt x="2" y="0"/>
                    </a:lnTo>
                    <a:lnTo>
                      <a:pt x="42"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8" name="Freeform 27"/>
              <p:cNvSpPr>
                <a:spLocks/>
              </p:cNvSpPr>
              <p:nvPr userDrawn="1"/>
            </p:nvSpPr>
            <p:spPr bwMode="auto">
              <a:xfrm rot="2128736">
                <a:off x="11703491" y="7730891"/>
                <a:ext cx="269875" cy="419100"/>
              </a:xfrm>
              <a:custGeom>
                <a:avLst/>
                <a:gdLst>
                  <a:gd name="T0" fmla="*/ 204 w 204"/>
                  <a:gd name="T1" fmla="*/ 89 h 316"/>
                  <a:gd name="T2" fmla="*/ 202 w 204"/>
                  <a:gd name="T3" fmla="*/ 316 h 316"/>
                  <a:gd name="T4" fmla="*/ 154 w 204"/>
                  <a:gd name="T5" fmla="*/ 316 h 316"/>
                  <a:gd name="T6" fmla="*/ 155 w 204"/>
                  <a:gd name="T7" fmla="*/ 102 h 316"/>
                  <a:gd name="T8" fmla="*/ 110 w 204"/>
                  <a:gd name="T9" fmla="*/ 42 h 316"/>
                  <a:gd name="T10" fmla="*/ 49 w 204"/>
                  <a:gd name="T11" fmla="*/ 102 h 316"/>
                  <a:gd name="T12" fmla="*/ 48 w 204"/>
                  <a:gd name="T13" fmla="*/ 316 h 316"/>
                  <a:gd name="T14" fmla="*/ 0 w 204"/>
                  <a:gd name="T15" fmla="*/ 315 h 316"/>
                  <a:gd name="T16" fmla="*/ 2 w 204"/>
                  <a:gd name="T17" fmla="*/ 8 h 316"/>
                  <a:gd name="T18" fmla="*/ 48 w 204"/>
                  <a:gd name="T19" fmla="*/ 8 h 316"/>
                  <a:gd name="T20" fmla="*/ 47 w 204"/>
                  <a:gd name="T21" fmla="*/ 44 h 316"/>
                  <a:gd name="T22" fmla="*/ 48 w 204"/>
                  <a:gd name="T23" fmla="*/ 44 h 316"/>
                  <a:gd name="T24" fmla="*/ 124 w 204"/>
                  <a:gd name="T25" fmla="*/ 1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2"/>
                      <a:pt x="155" y="102"/>
                      <a:pt x="155" y="102"/>
                    </a:cubicBezTo>
                    <a:cubicBezTo>
                      <a:pt x="156" y="62"/>
                      <a:pt x="142" y="42"/>
                      <a:pt x="110" y="42"/>
                    </a:cubicBezTo>
                    <a:cubicBezTo>
                      <a:pt x="77" y="42"/>
                      <a:pt x="49" y="67"/>
                      <a:pt x="49" y="102"/>
                    </a:cubicBezTo>
                    <a:cubicBezTo>
                      <a:pt x="48" y="316"/>
                      <a:pt x="48" y="316"/>
                      <a:pt x="48" y="316"/>
                    </a:cubicBezTo>
                    <a:cubicBezTo>
                      <a:pt x="0" y="315"/>
                      <a:pt x="0" y="315"/>
                      <a:pt x="0" y="315"/>
                    </a:cubicBezTo>
                    <a:cubicBezTo>
                      <a:pt x="2" y="8"/>
                      <a:pt x="2" y="8"/>
                      <a:pt x="2" y="8"/>
                    </a:cubicBezTo>
                    <a:cubicBezTo>
                      <a:pt x="48" y="8"/>
                      <a:pt x="48" y="8"/>
                      <a:pt x="48" y="8"/>
                    </a:cubicBezTo>
                    <a:cubicBezTo>
                      <a:pt x="47" y="44"/>
                      <a:pt x="47" y="44"/>
                      <a:pt x="47" y="44"/>
                    </a:cubicBezTo>
                    <a:cubicBezTo>
                      <a:pt x="48" y="44"/>
                      <a:pt x="48" y="44"/>
                      <a:pt x="48" y="44"/>
                    </a:cubicBezTo>
                    <a:cubicBezTo>
                      <a:pt x="61" y="19"/>
                      <a:pt x="91" y="0"/>
                      <a:pt x="124" y="1"/>
                    </a:cubicBezTo>
                    <a:cubicBezTo>
                      <a:pt x="177" y="1"/>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9" name="Freeform 28"/>
              <p:cNvSpPr>
                <a:spLocks noEditPoints="1"/>
              </p:cNvSpPr>
              <p:nvPr userDrawn="1"/>
            </p:nvSpPr>
            <p:spPr bwMode="auto">
              <a:xfrm rot="2128736">
                <a:off x="11923591" y="7908963"/>
                <a:ext cx="284163" cy="560387"/>
              </a:xfrm>
              <a:custGeom>
                <a:avLst/>
                <a:gdLst>
                  <a:gd name="T0" fmla="*/ 168 w 215"/>
                  <a:gd name="T1" fmla="*/ 48 h 422"/>
                  <a:gd name="T2" fmla="*/ 169 w 215"/>
                  <a:gd name="T3" fmla="*/ 48 h 422"/>
                  <a:gd name="T4" fmla="*/ 169 w 215"/>
                  <a:gd name="T5" fmla="*/ 9 h 422"/>
                  <a:gd name="T6" fmla="*/ 215 w 215"/>
                  <a:gd name="T7" fmla="*/ 9 h 422"/>
                  <a:gd name="T8" fmla="*/ 214 w 215"/>
                  <a:gd name="T9" fmla="*/ 300 h 422"/>
                  <a:gd name="T10" fmla="*/ 109 w 215"/>
                  <a:gd name="T11" fmla="*/ 422 h 422"/>
                  <a:gd name="T12" fmla="*/ 8 w 215"/>
                  <a:gd name="T13" fmla="*/ 344 h 422"/>
                  <a:gd name="T14" fmla="*/ 56 w 215"/>
                  <a:gd name="T15" fmla="*/ 345 h 422"/>
                  <a:gd name="T16" fmla="*/ 56 w 215"/>
                  <a:gd name="T17" fmla="*/ 345 h 422"/>
                  <a:gd name="T18" fmla="*/ 106 w 215"/>
                  <a:gd name="T19" fmla="*/ 384 h 422"/>
                  <a:gd name="T20" fmla="*/ 165 w 215"/>
                  <a:gd name="T21" fmla="*/ 322 h 422"/>
                  <a:gd name="T22" fmla="*/ 166 w 215"/>
                  <a:gd name="T23" fmla="*/ 275 h 422"/>
                  <a:gd name="T24" fmla="*/ 164 w 215"/>
                  <a:gd name="T25" fmla="*/ 275 h 422"/>
                  <a:gd name="T26" fmla="*/ 95 w 215"/>
                  <a:gd name="T27" fmla="*/ 316 h 422"/>
                  <a:gd name="T28" fmla="*/ 1 w 215"/>
                  <a:gd name="T29" fmla="*/ 162 h 422"/>
                  <a:gd name="T30" fmla="*/ 101 w 215"/>
                  <a:gd name="T31" fmla="*/ 1 h 422"/>
                  <a:gd name="T32" fmla="*/ 168 w 215"/>
                  <a:gd name="T33" fmla="*/ 48 h 422"/>
                  <a:gd name="T34" fmla="*/ 107 w 215"/>
                  <a:gd name="T35" fmla="*/ 275 h 422"/>
                  <a:gd name="T36" fmla="*/ 162 w 215"/>
                  <a:gd name="T37" fmla="*/ 230 h 422"/>
                  <a:gd name="T38" fmla="*/ 169 w 215"/>
                  <a:gd name="T39" fmla="*/ 164 h 422"/>
                  <a:gd name="T40" fmla="*/ 108 w 215"/>
                  <a:gd name="T41" fmla="*/ 42 h 422"/>
                  <a:gd name="T42" fmla="*/ 51 w 215"/>
                  <a:gd name="T43" fmla="*/ 162 h 422"/>
                  <a:gd name="T44" fmla="*/ 107 w 215"/>
                  <a:gd name="T45" fmla="*/ 2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422">
                    <a:moveTo>
                      <a:pt x="168" y="48"/>
                    </a:moveTo>
                    <a:cubicBezTo>
                      <a:pt x="169" y="48"/>
                      <a:pt x="169" y="48"/>
                      <a:pt x="169" y="48"/>
                    </a:cubicBezTo>
                    <a:cubicBezTo>
                      <a:pt x="169" y="9"/>
                      <a:pt x="169" y="9"/>
                      <a:pt x="169" y="9"/>
                    </a:cubicBezTo>
                    <a:cubicBezTo>
                      <a:pt x="215" y="9"/>
                      <a:pt x="215" y="9"/>
                      <a:pt x="215" y="9"/>
                    </a:cubicBezTo>
                    <a:cubicBezTo>
                      <a:pt x="214" y="300"/>
                      <a:pt x="214" y="300"/>
                      <a:pt x="214" y="300"/>
                    </a:cubicBezTo>
                    <a:cubicBezTo>
                      <a:pt x="213" y="377"/>
                      <a:pt x="179" y="422"/>
                      <a:pt x="109" y="422"/>
                    </a:cubicBezTo>
                    <a:cubicBezTo>
                      <a:pt x="47" y="421"/>
                      <a:pt x="12" y="395"/>
                      <a:pt x="8" y="344"/>
                    </a:cubicBezTo>
                    <a:cubicBezTo>
                      <a:pt x="56" y="345"/>
                      <a:pt x="56" y="345"/>
                      <a:pt x="56" y="345"/>
                    </a:cubicBezTo>
                    <a:cubicBezTo>
                      <a:pt x="56" y="345"/>
                      <a:pt x="56" y="345"/>
                      <a:pt x="56" y="345"/>
                    </a:cubicBezTo>
                    <a:cubicBezTo>
                      <a:pt x="58" y="371"/>
                      <a:pt x="77" y="384"/>
                      <a:pt x="106" y="384"/>
                    </a:cubicBezTo>
                    <a:cubicBezTo>
                      <a:pt x="146" y="384"/>
                      <a:pt x="165" y="365"/>
                      <a:pt x="165" y="322"/>
                    </a:cubicBezTo>
                    <a:cubicBezTo>
                      <a:pt x="166" y="275"/>
                      <a:pt x="166" y="275"/>
                      <a:pt x="166" y="275"/>
                    </a:cubicBezTo>
                    <a:cubicBezTo>
                      <a:pt x="164" y="275"/>
                      <a:pt x="164" y="275"/>
                      <a:pt x="164" y="275"/>
                    </a:cubicBezTo>
                    <a:cubicBezTo>
                      <a:pt x="154" y="300"/>
                      <a:pt x="126" y="316"/>
                      <a:pt x="95" y="316"/>
                    </a:cubicBezTo>
                    <a:cubicBezTo>
                      <a:pt x="34" y="316"/>
                      <a:pt x="0" y="261"/>
                      <a:pt x="1" y="162"/>
                    </a:cubicBezTo>
                    <a:cubicBezTo>
                      <a:pt x="1" y="56"/>
                      <a:pt x="36" y="0"/>
                      <a:pt x="101" y="1"/>
                    </a:cubicBezTo>
                    <a:cubicBezTo>
                      <a:pt x="133" y="1"/>
                      <a:pt x="161" y="21"/>
                      <a:pt x="168" y="48"/>
                    </a:cubicBezTo>
                    <a:close/>
                    <a:moveTo>
                      <a:pt x="107" y="275"/>
                    </a:moveTo>
                    <a:cubicBezTo>
                      <a:pt x="128" y="275"/>
                      <a:pt x="151" y="267"/>
                      <a:pt x="162" y="230"/>
                    </a:cubicBezTo>
                    <a:cubicBezTo>
                      <a:pt x="167" y="214"/>
                      <a:pt x="169" y="193"/>
                      <a:pt x="169" y="164"/>
                    </a:cubicBezTo>
                    <a:cubicBezTo>
                      <a:pt x="170" y="81"/>
                      <a:pt x="150" y="42"/>
                      <a:pt x="108" y="42"/>
                    </a:cubicBezTo>
                    <a:cubicBezTo>
                      <a:pt x="68" y="42"/>
                      <a:pt x="51" y="78"/>
                      <a:pt x="51" y="162"/>
                    </a:cubicBezTo>
                    <a:cubicBezTo>
                      <a:pt x="51" y="239"/>
                      <a:pt x="69" y="275"/>
                      <a:pt x="107" y="2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
          <p:nvSpPr>
            <p:cNvPr id="80" name="Freeform 29"/>
            <p:cNvSpPr>
              <a:spLocks/>
            </p:cNvSpPr>
            <p:nvPr userDrawn="1"/>
          </p:nvSpPr>
          <p:spPr bwMode="auto">
            <a:xfrm rot="2128736">
              <a:off x="9610192" y="6491187"/>
              <a:ext cx="347663" cy="422275"/>
            </a:xfrm>
            <a:custGeom>
              <a:avLst/>
              <a:gdLst>
                <a:gd name="T0" fmla="*/ 262 w 263"/>
                <a:gd name="T1" fmla="*/ 16 h 318"/>
                <a:gd name="T2" fmla="*/ 263 w 263"/>
                <a:gd name="T3" fmla="*/ 22 h 318"/>
                <a:gd name="T4" fmla="*/ 262 w 263"/>
                <a:gd name="T5" fmla="*/ 28 h 318"/>
                <a:gd name="T6" fmla="*/ 261 w 263"/>
                <a:gd name="T7" fmla="*/ 35 h 318"/>
                <a:gd name="T8" fmla="*/ 257 w 263"/>
                <a:gd name="T9" fmla="*/ 38 h 318"/>
                <a:gd name="T10" fmla="*/ 251 w 263"/>
                <a:gd name="T11" fmla="*/ 39 h 318"/>
                <a:gd name="T12" fmla="*/ 242 w 263"/>
                <a:gd name="T13" fmla="*/ 41 h 318"/>
                <a:gd name="T14" fmla="*/ 233 w 263"/>
                <a:gd name="T15" fmla="*/ 42 h 318"/>
                <a:gd name="T16" fmla="*/ 227 w 263"/>
                <a:gd name="T17" fmla="*/ 43 h 318"/>
                <a:gd name="T18" fmla="*/ 139 w 263"/>
                <a:gd name="T19" fmla="*/ 102 h 318"/>
                <a:gd name="T20" fmla="*/ 92 w 263"/>
                <a:gd name="T21" fmla="*/ 210 h 318"/>
                <a:gd name="T22" fmla="*/ 87 w 263"/>
                <a:gd name="T23" fmla="*/ 238 h 318"/>
                <a:gd name="T24" fmla="*/ 83 w 263"/>
                <a:gd name="T25" fmla="*/ 268 h 318"/>
                <a:gd name="T26" fmla="*/ 83 w 263"/>
                <a:gd name="T27" fmla="*/ 282 h 318"/>
                <a:gd name="T28" fmla="*/ 82 w 263"/>
                <a:gd name="T29" fmla="*/ 296 h 318"/>
                <a:gd name="T30" fmla="*/ 77 w 263"/>
                <a:gd name="T31" fmla="*/ 302 h 318"/>
                <a:gd name="T32" fmla="*/ 68 w 263"/>
                <a:gd name="T33" fmla="*/ 307 h 318"/>
                <a:gd name="T34" fmla="*/ 58 w 263"/>
                <a:gd name="T35" fmla="*/ 312 h 318"/>
                <a:gd name="T36" fmla="*/ 51 w 263"/>
                <a:gd name="T37" fmla="*/ 315 h 318"/>
                <a:gd name="T38" fmla="*/ 20 w 263"/>
                <a:gd name="T39" fmla="*/ 279 h 318"/>
                <a:gd name="T40" fmla="*/ 15 w 263"/>
                <a:gd name="T41" fmla="*/ 258 h 318"/>
                <a:gd name="T42" fmla="*/ 12 w 263"/>
                <a:gd name="T43" fmla="*/ 240 h 318"/>
                <a:gd name="T44" fmla="*/ 10 w 263"/>
                <a:gd name="T45" fmla="*/ 221 h 318"/>
                <a:gd name="T46" fmla="*/ 8 w 263"/>
                <a:gd name="T47" fmla="*/ 199 h 318"/>
                <a:gd name="T48" fmla="*/ 5 w 263"/>
                <a:gd name="T49" fmla="*/ 164 h 318"/>
                <a:gd name="T50" fmla="*/ 2 w 263"/>
                <a:gd name="T51" fmla="*/ 124 h 318"/>
                <a:gd name="T52" fmla="*/ 0 w 263"/>
                <a:gd name="T53" fmla="*/ 85 h 318"/>
                <a:gd name="T54" fmla="*/ 1 w 263"/>
                <a:gd name="T55" fmla="*/ 54 h 318"/>
                <a:gd name="T56" fmla="*/ 6 w 263"/>
                <a:gd name="T57" fmla="*/ 32 h 318"/>
                <a:gd name="T58" fmla="*/ 22 w 263"/>
                <a:gd name="T59" fmla="*/ 22 h 318"/>
                <a:gd name="T60" fmla="*/ 29 w 263"/>
                <a:gd name="T61" fmla="*/ 22 h 318"/>
                <a:gd name="T62" fmla="*/ 36 w 263"/>
                <a:gd name="T63" fmla="*/ 25 h 318"/>
                <a:gd name="T64" fmla="*/ 42 w 263"/>
                <a:gd name="T65" fmla="*/ 29 h 318"/>
                <a:gd name="T66" fmla="*/ 45 w 263"/>
                <a:gd name="T67" fmla="*/ 34 h 318"/>
                <a:gd name="T68" fmla="*/ 48 w 263"/>
                <a:gd name="T69" fmla="*/ 50 h 318"/>
                <a:gd name="T70" fmla="*/ 49 w 263"/>
                <a:gd name="T71" fmla="*/ 68 h 318"/>
                <a:gd name="T72" fmla="*/ 49 w 263"/>
                <a:gd name="T73" fmla="*/ 86 h 318"/>
                <a:gd name="T74" fmla="*/ 49 w 263"/>
                <a:gd name="T75" fmla="*/ 105 h 318"/>
                <a:gd name="T76" fmla="*/ 48 w 263"/>
                <a:gd name="T77" fmla="*/ 134 h 318"/>
                <a:gd name="T78" fmla="*/ 48 w 263"/>
                <a:gd name="T79" fmla="*/ 157 h 318"/>
                <a:gd name="T80" fmla="*/ 50 w 263"/>
                <a:gd name="T81" fmla="*/ 181 h 318"/>
                <a:gd name="T82" fmla="*/ 52 w 263"/>
                <a:gd name="T83" fmla="*/ 213 h 318"/>
                <a:gd name="T84" fmla="*/ 57 w 263"/>
                <a:gd name="T85" fmla="*/ 192 h 318"/>
                <a:gd name="T86" fmla="*/ 61 w 263"/>
                <a:gd name="T87" fmla="*/ 177 h 318"/>
                <a:gd name="T88" fmla="*/ 65 w 263"/>
                <a:gd name="T89" fmla="*/ 166 h 318"/>
                <a:gd name="T90" fmla="*/ 68 w 263"/>
                <a:gd name="T91" fmla="*/ 155 h 318"/>
                <a:gd name="T92" fmla="*/ 73 w 263"/>
                <a:gd name="T93" fmla="*/ 143 h 318"/>
                <a:gd name="T94" fmla="*/ 79 w 263"/>
                <a:gd name="T95" fmla="*/ 126 h 318"/>
                <a:gd name="T96" fmla="*/ 114 w 263"/>
                <a:gd name="T97" fmla="*/ 63 h 318"/>
                <a:gd name="T98" fmla="*/ 154 w 263"/>
                <a:gd name="T99" fmla="*/ 24 h 318"/>
                <a:gd name="T100" fmla="*/ 193 w 263"/>
                <a:gd name="T101" fmla="*/ 3 h 318"/>
                <a:gd name="T102" fmla="*/ 212 w 263"/>
                <a:gd name="T103" fmla="*/ 1 h 318"/>
                <a:gd name="T104" fmla="*/ 234 w 263"/>
                <a:gd name="T105" fmla="*/ 1 h 318"/>
                <a:gd name="T106" fmla="*/ 252 w 263"/>
                <a:gd name="T107" fmla="*/ 6 h 318"/>
                <a:gd name="T108" fmla="*/ 262 w 263"/>
                <a:gd name="T109" fmla="*/ 1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318">
                  <a:moveTo>
                    <a:pt x="262" y="16"/>
                  </a:moveTo>
                  <a:cubicBezTo>
                    <a:pt x="262" y="18"/>
                    <a:pt x="262" y="19"/>
                    <a:pt x="263" y="22"/>
                  </a:cubicBezTo>
                  <a:cubicBezTo>
                    <a:pt x="263" y="24"/>
                    <a:pt x="263" y="26"/>
                    <a:pt x="262" y="28"/>
                  </a:cubicBezTo>
                  <a:cubicBezTo>
                    <a:pt x="262" y="31"/>
                    <a:pt x="261" y="33"/>
                    <a:pt x="261" y="35"/>
                  </a:cubicBezTo>
                  <a:cubicBezTo>
                    <a:pt x="260" y="37"/>
                    <a:pt x="259" y="38"/>
                    <a:pt x="257" y="38"/>
                  </a:cubicBezTo>
                  <a:cubicBezTo>
                    <a:pt x="256" y="39"/>
                    <a:pt x="254" y="39"/>
                    <a:pt x="251" y="39"/>
                  </a:cubicBezTo>
                  <a:cubicBezTo>
                    <a:pt x="248" y="40"/>
                    <a:pt x="245" y="40"/>
                    <a:pt x="242" y="41"/>
                  </a:cubicBezTo>
                  <a:cubicBezTo>
                    <a:pt x="239" y="41"/>
                    <a:pt x="236" y="42"/>
                    <a:pt x="233" y="42"/>
                  </a:cubicBezTo>
                  <a:cubicBezTo>
                    <a:pt x="230" y="42"/>
                    <a:pt x="228" y="43"/>
                    <a:pt x="227" y="43"/>
                  </a:cubicBezTo>
                  <a:cubicBezTo>
                    <a:pt x="189" y="53"/>
                    <a:pt x="159" y="72"/>
                    <a:pt x="139" y="102"/>
                  </a:cubicBezTo>
                  <a:cubicBezTo>
                    <a:pt x="118" y="131"/>
                    <a:pt x="103" y="167"/>
                    <a:pt x="92" y="210"/>
                  </a:cubicBezTo>
                  <a:cubicBezTo>
                    <a:pt x="91" y="219"/>
                    <a:pt x="89" y="228"/>
                    <a:pt x="87" y="238"/>
                  </a:cubicBezTo>
                  <a:cubicBezTo>
                    <a:pt x="86" y="247"/>
                    <a:pt x="84" y="257"/>
                    <a:pt x="83" y="268"/>
                  </a:cubicBezTo>
                  <a:cubicBezTo>
                    <a:pt x="83" y="273"/>
                    <a:pt x="82" y="278"/>
                    <a:pt x="83" y="282"/>
                  </a:cubicBezTo>
                  <a:cubicBezTo>
                    <a:pt x="83" y="287"/>
                    <a:pt x="82" y="291"/>
                    <a:pt x="82" y="296"/>
                  </a:cubicBezTo>
                  <a:cubicBezTo>
                    <a:pt x="82" y="298"/>
                    <a:pt x="80" y="300"/>
                    <a:pt x="77" y="302"/>
                  </a:cubicBezTo>
                  <a:cubicBezTo>
                    <a:pt x="75" y="304"/>
                    <a:pt x="72" y="306"/>
                    <a:pt x="68" y="307"/>
                  </a:cubicBezTo>
                  <a:cubicBezTo>
                    <a:pt x="65" y="309"/>
                    <a:pt x="61" y="311"/>
                    <a:pt x="58" y="312"/>
                  </a:cubicBezTo>
                  <a:cubicBezTo>
                    <a:pt x="55" y="314"/>
                    <a:pt x="52" y="315"/>
                    <a:pt x="51" y="315"/>
                  </a:cubicBezTo>
                  <a:cubicBezTo>
                    <a:pt x="38" y="318"/>
                    <a:pt x="27" y="306"/>
                    <a:pt x="20" y="279"/>
                  </a:cubicBezTo>
                  <a:cubicBezTo>
                    <a:pt x="18" y="271"/>
                    <a:pt x="16" y="264"/>
                    <a:pt x="15" y="258"/>
                  </a:cubicBezTo>
                  <a:cubicBezTo>
                    <a:pt x="14" y="252"/>
                    <a:pt x="13" y="246"/>
                    <a:pt x="12" y="240"/>
                  </a:cubicBezTo>
                  <a:cubicBezTo>
                    <a:pt x="11" y="234"/>
                    <a:pt x="11" y="228"/>
                    <a:pt x="10" y="221"/>
                  </a:cubicBezTo>
                  <a:cubicBezTo>
                    <a:pt x="10" y="215"/>
                    <a:pt x="9" y="207"/>
                    <a:pt x="8" y="199"/>
                  </a:cubicBezTo>
                  <a:cubicBezTo>
                    <a:pt x="7" y="189"/>
                    <a:pt x="6" y="177"/>
                    <a:pt x="5" y="164"/>
                  </a:cubicBezTo>
                  <a:cubicBezTo>
                    <a:pt x="4" y="151"/>
                    <a:pt x="3" y="137"/>
                    <a:pt x="2" y="124"/>
                  </a:cubicBezTo>
                  <a:cubicBezTo>
                    <a:pt x="1" y="110"/>
                    <a:pt x="1" y="97"/>
                    <a:pt x="0" y="85"/>
                  </a:cubicBezTo>
                  <a:cubicBezTo>
                    <a:pt x="0" y="73"/>
                    <a:pt x="0" y="62"/>
                    <a:pt x="1" y="54"/>
                  </a:cubicBezTo>
                  <a:cubicBezTo>
                    <a:pt x="1" y="45"/>
                    <a:pt x="3" y="37"/>
                    <a:pt x="6" y="32"/>
                  </a:cubicBezTo>
                  <a:cubicBezTo>
                    <a:pt x="9" y="27"/>
                    <a:pt x="15" y="23"/>
                    <a:pt x="22" y="22"/>
                  </a:cubicBezTo>
                  <a:cubicBezTo>
                    <a:pt x="24" y="21"/>
                    <a:pt x="26" y="21"/>
                    <a:pt x="29" y="22"/>
                  </a:cubicBezTo>
                  <a:cubicBezTo>
                    <a:pt x="31" y="22"/>
                    <a:pt x="34" y="23"/>
                    <a:pt x="36" y="25"/>
                  </a:cubicBezTo>
                  <a:cubicBezTo>
                    <a:pt x="38" y="26"/>
                    <a:pt x="40" y="28"/>
                    <a:pt x="42" y="29"/>
                  </a:cubicBezTo>
                  <a:cubicBezTo>
                    <a:pt x="44" y="31"/>
                    <a:pt x="45" y="32"/>
                    <a:pt x="45" y="34"/>
                  </a:cubicBezTo>
                  <a:cubicBezTo>
                    <a:pt x="46" y="39"/>
                    <a:pt x="47" y="44"/>
                    <a:pt x="48" y="50"/>
                  </a:cubicBezTo>
                  <a:cubicBezTo>
                    <a:pt x="49" y="55"/>
                    <a:pt x="49" y="61"/>
                    <a:pt x="49" y="68"/>
                  </a:cubicBezTo>
                  <a:cubicBezTo>
                    <a:pt x="50" y="74"/>
                    <a:pt x="50" y="80"/>
                    <a:pt x="49" y="86"/>
                  </a:cubicBezTo>
                  <a:cubicBezTo>
                    <a:pt x="49" y="93"/>
                    <a:pt x="49" y="99"/>
                    <a:pt x="49" y="105"/>
                  </a:cubicBezTo>
                  <a:cubicBezTo>
                    <a:pt x="48" y="116"/>
                    <a:pt x="48" y="126"/>
                    <a:pt x="48" y="134"/>
                  </a:cubicBezTo>
                  <a:cubicBezTo>
                    <a:pt x="48" y="142"/>
                    <a:pt x="48" y="150"/>
                    <a:pt x="48" y="157"/>
                  </a:cubicBezTo>
                  <a:cubicBezTo>
                    <a:pt x="49" y="165"/>
                    <a:pt x="49" y="173"/>
                    <a:pt x="50" y="181"/>
                  </a:cubicBezTo>
                  <a:cubicBezTo>
                    <a:pt x="50" y="190"/>
                    <a:pt x="51" y="200"/>
                    <a:pt x="52" y="213"/>
                  </a:cubicBezTo>
                  <a:cubicBezTo>
                    <a:pt x="54" y="205"/>
                    <a:pt x="56" y="198"/>
                    <a:pt x="57" y="192"/>
                  </a:cubicBezTo>
                  <a:cubicBezTo>
                    <a:pt x="59" y="187"/>
                    <a:pt x="60" y="182"/>
                    <a:pt x="61" y="177"/>
                  </a:cubicBezTo>
                  <a:cubicBezTo>
                    <a:pt x="62" y="173"/>
                    <a:pt x="64" y="169"/>
                    <a:pt x="65" y="166"/>
                  </a:cubicBezTo>
                  <a:cubicBezTo>
                    <a:pt x="66" y="162"/>
                    <a:pt x="67" y="159"/>
                    <a:pt x="68" y="155"/>
                  </a:cubicBezTo>
                  <a:cubicBezTo>
                    <a:pt x="70" y="151"/>
                    <a:pt x="71" y="147"/>
                    <a:pt x="73" y="143"/>
                  </a:cubicBezTo>
                  <a:cubicBezTo>
                    <a:pt x="75" y="138"/>
                    <a:pt x="77" y="133"/>
                    <a:pt x="79" y="126"/>
                  </a:cubicBezTo>
                  <a:cubicBezTo>
                    <a:pt x="89" y="102"/>
                    <a:pt x="100" y="80"/>
                    <a:pt x="114" y="63"/>
                  </a:cubicBezTo>
                  <a:cubicBezTo>
                    <a:pt x="127" y="46"/>
                    <a:pt x="140" y="33"/>
                    <a:pt x="154" y="24"/>
                  </a:cubicBezTo>
                  <a:cubicBezTo>
                    <a:pt x="169" y="13"/>
                    <a:pt x="183" y="6"/>
                    <a:pt x="193" y="3"/>
                  </a:cubicBezTo>
                  <a:cubicBezTo>
                    <a:pt x="198" y="2"/>
                    <a:pt x="205" y="1"/>
                    <a:pt x="212" y="1"/>
                  </a:cubicBezTo>
                  <a:cubicBezTo>
                    <a:pt x="220" y="0"/>
                    <a:pt x="227" y="0"/>
                    <a:pt x="234" y="1"/>
                  </a:cubicBezTo>
                  <a:cubicBezTo>
                    <a:pt x="241" y="2"/>
                    <a:pt x="247" y="3"/>
                    <a:pt x="252" y="6"/>
                  </a:cubicBezTo>
                  <a:cubicBezTo>
                    <a:pt x="258" y="8"/>
                    <a:pt x="261" y="12"/>
                    <a:pt x="262"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81" name="Freeform 30"/>
            <p:cNvSpPr>
              <a:spLocks noEditPoints="1"/>
            </p:cNvSpPr>
            <p:nvPr userDrawn="1"/>
          </p:nvSpPr>
          <p:spPr bwMode="auto">
            <a:xfrm rot="2128736">
              <a:off x="10000298" y="6645900"/>
              <a:ext cx="479425" cy="433387"/>
            </a:xfrm>
            <a:custGeom>
              <a:avLst/>
              <a:gdLst>
                <a:gd name="T0" fmla="*/ 363 w 363"/>
                <a:gd name="T1" fmla="*/ 77 h 326"/>
                <a:gd name="T2" fmla="*/ 359 w 363"/>
                <a:gd name="T3" fmla="*/ 94 h 326"/>
                <a:gd name="T4" fmla="*/ 332 w 363"/>
                <a:gd name="T5" fmla="*/ 144 h 326"/>
                <a:gd name="T6" fmla="*/ 299 w 363"/>
                <a:gd name="T7" fmla="*/ 193 h 326"/>
                <a:gd name="T8" fmla="*/ 261 w 363"/>
                <a:gd name="T9" fmla="*/ 238 h 326"/>
                <a:gd name="T10" fmla="*/ 219 w 363"/>
                <a:gd name="T11" fmla="*/ 276 h 326"/>
                <a:gd name="T12" fmla="*/ 174 w 363"/>
                <a:gd name="T13" fmla="*/ 304 h 326"/>
                <a:gd name="T14" fmla="*/ 129 w 363"/>
                <a:gd name="T15" fmla="*/ 319 h 326"/>
                <a:gd name="T16" fmla="*/ 49 w 363"/>
                <a:gd name="T17" fmla="*/ 307 h 326"/>
                <a:gd name="T18" fmla="*/ 7 w 363"/>
                <a:gd name="T19" fmla="*/ 232 h 326"/>
                <a:gd name="T20" fmla="*/ 4 w 363"/>
                <a:gd name="T21" fmla="*/ 142 h 326"/>
                <a:gd name="T22" fmla="*/ 38 w 363"/>
                <a:gd name="T23" fmla="*/ 50 h 326"/>
                <a:gd name="T24" fmla="*/ 50 w 363"/>
                <a:gd name="T25" fmla="*/ 34 h 326"/>
                <a:gd name="T26" fmla="*/ 66 w 363"/>
                <a:gd name="T27" fmla="*/ 20 h 326"/>
                <a:gd name="T28" fmla="*/ 83 w 363"/>
                <a:gd name="T29" fmla="*/ 8 h 326"/>
                <a:gd name="T30" fmla="*/ 102 w 363"/>
                <a:gd name="T31" fmla="*/ 1 h 326"/>
                <a:gd name="T32" fmla="*/ 109 w 363"/>
                <a:gd name="T33" fmla="*/ 0 h 326"/>
                <a:gd name="T34" fmla="*/ 118 w 363"/>
                <a:gd name="T35" fmla="*/ 0 h 326"/>
                <a:gd name="T36" fmla="*/ 128 w 363"/>
                <a:gd name="T37" fmla="*/ 2 h 326"/>
                <a:gd name="T38" fmla="*/ 137 w 363"/>
                <a:gd name="T39" fmla="*/ 6 h 326"/>
                <a:gd name="T40" fmla="*/ 154 w 363"/>
                <a:gd name="T41" fmla="*/ 22 h 326"/>
                <a:gd name="T42" fmla="*/ 164 w 363"/>
                <a:gd name="T43" fmla="*/ 43 h 326"/>
                <a:gd name="T44" fmla="*/ 165 w 363"/>
                <a:gd name="T45" fmla="*/ 69 h 326"/>
                <a:gd name="T46" fmla="*/ 158 w 363"/>
                <a:gd name="T47" fmla="*/ 98 h 326"/>
                <a:gd name="T48" fmla="*/ 140 w 363"/>
                <a:gd name="T49" fmla="*/ 130 h 326"/>
                <a:gd name="T50" fmla="*/ 111 w 363"/>
                <a:gd name="T51" fmla="*/ 167 h 326"/>
                <a:gd name="T52" fmla="*/ 87 w 363"/>
                <a:gd name="T53" fmla="*/ 196 h 326"/>
                <a:gd name="T54" fmla="*/ 54 w 363"/>
                <a:gd name="T55" fmla="*/ 230 h 326"/>
                <a:gd name="T56" fmla="*/ 80 w 363"/>
                <a:gd name="T57" fmla="*/ 268 h 326"/>
                <a:gd name="T58" fmla="*/ 131 w 363"/>
                <a:gd name="T59" fmla="*/ 273 h 326"/>
                <a:gd name="T60" fmla="*/ 165 w 363"/>
                <a:gd name="T61" fmla="*/ 262 h 326"/>
                <a:gd name="T62" fmla="*/ 197 w 363"/>
                <a:gd name="T63" fmla="*/ 244 h 326"/>
                <a:gd name="T64" fmla="*/ 226 w 363"/>
                <a:gd name="T65" fmla="*/ 222 h 326"/>
                <a:gd name="T66" fmla="*/ 252 w 363"/>
                <a:gd name="T67" fmla="*/ 197 h 326"/>
                <a:gd name="T68" fmla="*/ 292 w 363"/>
                <a:gd name="T69" fmla="*/ 153 h 326"/>
                <a:gd name="T70" fmla="*/ 326 w 363"/>
                <a:gd name="T71" fmla="*/ 108 h 326"/>
                <a:gd name="T72" fmla="*/ 339 w 363"/>
                <a:gd name="T73" fmla="*/ 89 h 326"/>
                <a:gd name="T74" fmla="*/ 358 w 363"/>
                <a:gd name="T75" fmla="*/ 72 h 326"/>
                <a:gd name="T76" fmla="*/ 363 w 363"/>
                <a:gd name="T77" fmla="*/ 77 h 326"/>
                <a:gd name="T78" fmla="*/ 121 w 363"/>
                <a:gd name="T79" fmla="*/ 65 h 326"/>
                <a:gd name="T80" fmla="*/ 118 w 363"/>
                <a:gd name="T81" fmla="*/ 57 h 326"/>
                <a:gd name="T82" fmla="*/ 114 w 363"/>
                <a:gd name="T83" fmla="*/ 50 h 326"/>
                <a:gd name="T84" fmla="*/ 108 w 363"/>
                <a:gd name="T85" fmla="*/ 46 h 326"/>
                <a:gd name="T86" fmla="*/ 101 w 363"/>
                <a:gd name="T87" fmla="*/ 46 h 326"/>
                <a:gd name="T88" fmla="*/ 73 w 363"/>
                <a:gd name="T89" fmla="*/ 71 h 326"/>
                <a:gd name="T90" fmla="*/ 52 w 363"/>
                <a:gd name="T91" fmla="*/ 123 h 326"/>
                <a:gd name="T92" fmla="*/ 49 w 363"/>
                <a:gd name="T93" fmla="*/ 138 h 326"/>
                <a:gd name="T94" fmla="*/ 47 w 363"/>
                <a:gd name="T95" fmla="*/ 155 h 326"/>
                <a:gd name="T96" fmla="*/ 46 w 363"/>
                <a:gd name="T97" fmla="*/ 172 h 326"/>
                <a:gd name="T98" fmla="*/ 46 w 363"/>
                <a:gd name="T99" fmla="*/ 187 h 326"/>
                <a:gd name="T100" fmla="*/ 71 w 363"/>
                <a:gd name="T101" fmla="*/ 161 h 326"/>
                <a:gd name="T102" fmla="*/ 92 w 363"/>
                <a:gd name="T103" fmla="*/ 137 h 326"/>
                <a:gd name="T104" fmla="*/ 104 w 363"/>
                <a:gd name="T105" fmla="*/ 120 h 326"/>
                <a:gd name="T106" fmla="*/ 115 w 363"/>
                <a:gd name="T107" fmla="*/ 102 h 326"/>
                <a:gd name="T108" fmla="*/ 121 w 363"/>
                <a:gd name="T109" fmla="*/ 83 h 326"/>
                <a:gd name="T110" fmla="*/ 121 w 363"/>
                <a:gd name="T111" fmla="*/ 6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26">
                  <a:moveTo>
                    <a:pt x="363" y="77"/>
                  </a:moveTo>
                  <a:cubicBezTo>
                    <a:pt x="363" y="80"/>
                    <a:pt x="362" y="86"/>
                    <a:pt x="359" y="94"/>
                  </a:cubicBezTo>
                  <a:cubicBezTo>
                    <a:pt x="352" y="110"/>
                    <a:pt x="343" y="127"/>
                    <a:pt x="332" y="144"/>
                  </a:cubicBezTo>
                  <a:cubicBezTo>
                    <a:pt x="322" y="160"/>
                    <a:pt x="311" y="177"/>
                    <a:pt x="299" y="193"/>
                  </a:cubicBezTo>
                  <a:cubicBezTo>
                    <a:pt x="287" y="208"/>
                    <a:pt x="274" y="223"/>
                    <a:pt x="261" y="238"/>
                  </a:cubicBezTo>
                  <a:cubicBezTo>
                    <a:pt x="247" y="252"/>
                    <a:pt x="233" y="265"/>
                    <a:pt x="219" y="276"/>
                  </a:cubicBezTo>
                  <a:cubicBezTo>
                    <a:pt x="204" y="287"/>
                    <a:pt x="189" y="297"/>
                    <a:pt x="174" y="304"/>
                  </a:cubicBezTo>
                  <a:cubicBezTo>
                    <a:pt x="159" y="312"/>
                    <a:pt x="144" y="317"/>
                    <a:pt x="129" y="319"/>
                  </a:cubicBezTo>
                  <a:cubicBezTo>
                    <a:pt x="97" y="326"/>
                    <a:pt x="70" y="322"/>
                    <a:pt x="49" y="307"/>
                  </a:cubicBezTo>
                  <a:cubicBezTo>
                    <a:pt x="28" y="293"/>
                    <a:pt x="14" y="268"/>
                    <a:pt x="7" y="232"/>
                  </a:cubicBezTo>
                  <a:cubicBezTo>
                    <a:pt x="1" y="202"/>
                    <a:pt x="0" y="172"/>
                    <a:pt x="4" y="142"/>
                  </a:cubicBezTo>
                  <a:cubicBezTo>
                    <a:pt x="8" y="112"/>
                    <a:pt x="20" y="81"/>
                    <a:pt x="38" y="50"/>
                  </a:cubicBezTo>
                  <a:cubicBezTo>
                    <a:pt x="42" y="45"/>
                    <a:pt x="46" y="40"/>
                    <a:pt x="50" y="34"/>
                  </a:cubicBezTo>
                  <a:cubicBezTo>
                    <a:pt x="55" y="29"/>
                    <a:pt x="60" y="24"/>
                    <a:pt x="66" y="20"/>
                  </a:cubicBezTo>
                  <a:cubicBezTo>
                    <a:pt x="71" y="15"/>
                    <a:pt x="77" y="11"/>
                    <a:pt x="83" y="8"/>
                  </a:cubicBezTo>
                  <a:cubicBezTo>
                    <a:pt x="89" y="5"/>
                    <a:pt x="96" y="3"/>
                    <a:pt x="102" y="1"/>
                  </a:cubicBezTo>
                  <a:cubicBezTo>
                    <a:pt x="104" y="1"/>
                    <a:pt x="106" y="0"/>
                    <a:pt x="109" y="0"/>
                  </a:cubicBezTo>
                  <a:cubicBezTo>
                    <a:pt x="112" y="0"/>
                    <a:pt x="115" y="0"/>
                    <a:pt x="118" y="0"/>
                  </a:cubicBezTo>
                  <a:cubicBezTo>
                    <a:pt x="122" y="1"/>
                    <a:pt x="125" y="1"/>
                    <a:pt x="128" y="2"/>
                  </a:cubicBezTo>
                  <a:cubicBezTo>
                    <a:pt x="132" y="3"/>
                    <a:pt x="134" y="4"/>
                    <a:pt x="137" y="6"/>
                  </a:cubicBezTo>
                  <a:cubicBezTo>
                    <a:pt x="143" y="11"/>
                    <a:pt x="149" y="17"/>
                    <a:pt x="154" y="22"/>
                  </a:cubicBezTo>
                  <a:cubicBezTo>
                    <a:pt x="158" y="28"/>
                    <a:pt x="162" y="35"/>
                    <a:pt x="164" y="43"/>
                  </a:cubicBezTo>
                  <a:cubicBezTo>
                    <a:pt x="166" y="52"/>
                    <a:pt x="166" y="60"/>
                    <a:pt x="165" y="69"/>
                  </a:cubicBezTo>
                  <a:cubicBezTo>
                    <a:pt x="165" y="78"/>
                    <a:pt x="162" y="88"/>
                    <a:pt x="158" y="98"/>
                  </a:cubicBezTo>
                  <a:cubicBezTo>
                    <a:pt x="154" y="108"/>
                    <a:pt x="148" y="119"/>
                    <a:pt x="140" y="130"/>
                  </a:cubicBezTo>
                  <a:cubicBezTo>
                    <a:pt x="132" y="141"/>
                    <a:pt x="123" y="154"/>
                    <a:pt x="111" y="167"/>
                  </a:cubicBezTo>
                  <a:cubicBezTo>
                    <a:pt x="104" y="176"/>
                    <a:pt x="96" y="185"/>
                    <a:pt x="87" y="196"/>
                  </a:cubicBezTo>
                  <a:cubicBezTo>
                    <a:pt x="78" y="206"/>
                    <a:pt x="67" y="217"/>
                    <a:pt x="54" y="230"/>
                  </a:cubicBezTo>
                  <a:cubicBezTo>
                    <a:pt x="57" y="248"/>
                    <a:pt x="66" y="261"/>
                    <a:pt x="80" y="268"/>
                  </a:cubicBezTo>
                  <a:cubicBezTo>
                    <a:pt x="93" y="276"/>
                    <a:pt x="110" y="277"/>
                    <a:pt x="131" y="273"/>
                  </a:cubicBezTo>
                  <a:cubicBezTo>
                    <a:pt x="142" y="271"/>
                    <a:pt x="154" y="267"/>
                    <a:pt x="165" y="262"/>
                  </a:cubicBezTo>
                  <a:cubicBezTo>
                    <a:pt x="176" y="257"/>
                    <a:pt x="186" y="251"/>
                    <a:pt x="197" y="244"/>
                  </a:cubicBezTo>
                  <a:cubicBezTo>
                    <a:pt x="207" y="237"/>
                    <a:pt x="217" y="230"/>
                    <a:pt x="226" y="222"/>
                  </a:cubicBezTo>
                  <a:cubicBezTo>
                    <a:pt x="236" y="214"/>
                    <a:pt x="244" y="205"/>
                    <a:pt x="252" y="197"/>
                  </a:cubicBezTo>
                  <a:cubicBezTo>
                    <a:pt x="267" y="182"/>
                    <a:pt x="280" y="167"/>
                    <a:pt x="292" y="153"/>
                  </a:cubicBezTo>
                  <a:cubicBezTo>
                    <a:pt x="303" y="138"/>
                    <a:pt x="315" y="123"/>
                    <a:pt x="326" y="108"/>
                  </a:cubicBezTo>
                  <a:cubicBezTo>
                    <a:pt x="339" y="89"/>
                    <a:pt x="339" y="89"/>
                    <a:pt x="339" y="89"/>
                  </a:cubicBezTo>
                  <a:cubicBezTo>
                    <a:pt x="347" y="79"/>
                    <a:pt x="354" y="73"/>
                    <a:pt x="358" y="72"/>
                  </a:cubicBezTo>
                  <a:cubicBezTo>
                    <a:pt x="361" y="72"/>
                    <a:pt x="362" y="74"/>
                    <a:pt x="363" y="77"/>
                  </a:cubicBezTo>
                  <a:close/>
                  <a:moveTo>
                    <a:pt x="121" y="65"/>
                  </a:moveTo>
                  <a:cubicBezTo>
                    <a:pt x="121" y="63"/>
                    <a:pt x="120" y="60"/>
                    <a:pt x="118" y="57"/>
                  </a:cubicBezTo>
                  <a:cubicBezTo>
                    <a:pt x="117" y="55"/>
                    <a:pt x="116" y="52"/>
                    <a:pt x="114" y="50"/>
                  </a:cubicBezTo>
                  <a:cubicBezTo>
                    <a:pt x="112" y="49"/>
                    <a:pt x="110" y="47"/>
                    <a:pt x="108" y="46"/>
                  </a:cubicBezTo>
                  <a:cubicBezTo>
                    <a:pt x="106" y="46"/>
                    <a:pt x="104" y="45"/>
                    <a:pt x="101" y="46"/>
                  </a:cubicBezTo>
                  <a:cubicBezTo>
                    <a:pt x="91" y="48"/>
                    <a:pt x="81" y="57"/>
                    <a:pt x="73" y="71"/>
                  </a:cubicBezTo>
                  <a:cubicBezTo>
                    <a:pt x="65" y="84"/>
                    <a:pt x="58" y="102"/>
                    <a:pt x="52" y="123"/>
                  </a:cubicBezTo>
                  <a:cubicBezTo>
                    <a:pt x="51" y="128"/>
                    <a:pt x="49" y="133"/>
                    <a:pt x="49" y="138"/>
                  </a:cubicBezTo>
                  <a:cubicBezTo>
                    <a:pt x="48" y="144"/>
                    <a:pt x="48" y="150"/>
                    <a:pt x="47" y="155"/>
                  </a:cubicBezTo>
                  <a:cubicBezTo>
                    <a:pt x="47" y="161"/>
                    <a:pt x="46" y="167"/>
                    <a:pt x="46" y="172"/>
                  </a:cubicBezTo>
                  <a:cubicBezTo>
                    <a:pt x="46" y="178"/>
                    <a:pt x="46" y="183"/>
                    <a:pt x="46" y="187"/>
                  </a:cubicBezTo>
                  <a:cubicBezTo>
                    <a:pt x="55" y="178"/>
                    <a:pt x="64" y="169"/>
                    <a:pt x="71" y="161"/>
                  </a:cubicBezTo>
                  <a:cubicBezTo>
                    <a:pt x="79" y="153"/>
                    <a:pt x="86" y="145"/>
                    <a:pt x="92" y="137"/>
                  </a:cubicBezTo>
                  <a:cubicBezTo>
                    <a:pt x="96" y="131"/>
                    <a:pt x="100" y="126"/>
                    <a:pt x="104" y="120"/>
                  </a:cubicBezTo>
                  <a:cubicBezTo>
                    <a:pt x="108" y="114"/>
                    <a:pt x="112" y="108"/>
                    <a:pt x="115" y="102"/>
                  </a:cubicBezTo>
                  <a:cubicBezTo>
                    <a:pt x="118" y="96"/>
                    <a:pt x="120" y="90"/>
                    <a:pt x="121" y="83"/>
                  </a:cubicBezTo>
                  <a:cubicBezTo>
                    <a:pt x="123" y="77"/>
                    <a:pt x="123" y="71"/>
                    <a:pt x="121"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Tree>
    <p:extLst>
      <p:ext uri="{BB962C8B-B14F-4D97-AF65-F5344CB8AC3E}">
        <p14:creationId xmlns:p14="http://schemas.microsoft.com/office/powerpoint/2010/main" val="976112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solidFill>
                  <a:srgbClr val="404041"/>
                </a:solidFill>
              </a:rPr>
              <a:pPr>
                <a:defRPr/>
              </a:pPr>
              <a:t>‹#›</a:t>
            </a:fld>
            <a:endParaRPr lang="en-US">
              <a:solidFill>
                <a:srgbClr val="404041"/>
              </a:solidFill>
            </a:endParaRPr>
          </a:p>
        </p:txBody>
      </p:sp>
    </p:spTree>
    <p:extLst>
      <p:ext uri="{BB962C8B-B14F-4D97-AF65-F5344CB8AC3E}">
        <p14:creationId xmlns:p14="http://schemas.microsoft.com/office/powerpoint/2010/main" val="86869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5/24/2024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09601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42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912310-4667-4DC9-A459-E917FC27C7EA}" type="datetimeFigureOut">
              <a:rPr lang="en-US" smtClean="0"/>
              <a:t>5/24/2024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27519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912310-4667-4DC9-A459-E917FC27C7EA}" type="datetimeFigureOut">
              <a:rPr lang="en-US" smtClean="0"/>
              <a:t>5/24/2024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48819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12310-4667-4DC9-A459-E917FC27C7EA}" type="datetimeFigureOut">
              <a:rPr lang="en-US" smtClean="0"/>
              <a:t>5/24/2024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282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88275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5/24/2024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35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12310-4667-4DC9-A459-E917FC27C7EA}" type="datetimeFigureOut">
              <a:rPr lang="en-US" smtClean="0"/>
              <a:t>5/24/2024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B38904-E1CF-44D2-AB0F-6D45874D2986}" type="slidenum">
              <a:rPr lang="en-US" smtClean="0"/>
              <a:t>‹#›</a:t>
            </a:fld>
            <a:endParaRPr lang="en-US"/>
          </a:p>
        </p:txBody>
      </p:sp>
    </p:spTree>
    <p:extLst>
      <p:ext uri="{BB962C8B-B14F-4D97-AF65-F5344CB8AC3E}">
        <p14:creationId xmlns:p14="http://schemas.microsoft.com/office/powerpoint/2010/main" val="3036246068"/>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microsoft.com/office/2007/relationships/media" Target="../media/media4.m4a"/><Relationship Id="rId3" Type="http://schemas.microsoft.com/office/2007/relationships/media" Target="../media/media2.m4a"/><Relationship Id="rId7" Type="http://schemas.openxmlformats.org/officeDocument/2006/relationships/audio" Target="NULL"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35.png"/><Relationship Id="rId5" Type="http://schemas.microsoft.com/office/2007/relationships/media" Target="../media/media3.m4a"/><Relationship Id="rId10" Type="http://schemas.openxmlformats.org/officeDocument/2006/relationships/notesSlide" Target="../notesSlides/notesSlide35.xml"/><Relationship Id="rId4" Type="http://schemas.openxmlformats.org/officeDocument/2006/relationships/audio" Target="../media/media2.m4a"/><Relationship Id="rId9"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16.sv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image" Target="../media/image129.svg"/><Relationship Id="rId2" Type="http://schemas.openxmlformats.org/officeDocument/2006/relationships/notesSlide" Target="../notesSlides/notesSlide44.xml"/><Relationship Id="rId1" Type="http://schemas.openxmlformats.org/officeDocument/2006/relationships/slideLayout" Target="../slideLayouts/slideLayout2.xml"/><Relationship Id="rId11" Type="http://schemas.openxmlformats.org/officeDocument/2006/relationships/image" Target="../media/image45.png"/><Relationship Id="rId5" Type="http://schemas.openxmlformats.org/officeDocument/2006/relationships/image" Target="../media/image127.svg"/><Relationship Id="rId10" Type="http://schemas.openxmlformats.org/officeDocument/2006/relationships/image" Target="../media/image131.svg"/><Relationship Id="rId9"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12"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11" Type="http://schemas.openxmlformats.org/officeDocument/2006/relationships/image" Target="../media/image48.png"/><Relationship Id="rId5" Type="http://schemas.openxmlformats.org/officeDocument/2006/relationships/image" Target="../media/image135.svg"/><Relationship Id="rId10" Type="http://schemas.openxmlformats.org/officeDocument/2006/relationships/image" Target="../media/image47.png"/><Relationship Id="rId9" Type="http://schemas.openxmlformats.org/officeDocument/2006/relationships/image" Target="../media/image116.sv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93788" y="523875"/>
            <a:ext cx="8915399" cy="2262781"/>
          </a:xfrm>
        </p:spPr>
        <p:txBody>
          <a:bodyPr>
            <a:normAutofit/>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endParaRPr lang="en-US" sz="6000" b="1" dirty="0">
              <a:solidFill>
                <a:schemeClr val="bg2"/>
              </a:solidFill>
              <a:latin typeface="Times New Roman" panose="02020603050405020304" pitchFamily="18" charset="0"/>
              <a:cs typeface="Times New Roman" panose="02020603050405020304" pitchFamily="18" charset="0"/>
            </a:endParaRPr>
          </a:p>
        </p:txBody>
      </p:sp>
      <p:pic>
        <p:nvPicPr>
          <p:cNvPr id="2050" name="Picture 2" descr="With Voice Identification, You Know Who's Calling | NICE"/>
          <p:cNvPicPr>
            <a:picLocks noChangeAspect="1" noChangeArrowheads="1"/>
          </p:cNvPicPr>
          <p:nvPr/>
        </p:nvPicPr>
        <p:blipFill rotWithShape="1">
          <a:blip r:embed="rId3">
            <a:duotone>
              <a:prstClr val="black"/>
              <a:schemeClr val="accent2">
                <a:lumMod val="75000"/>
                <a:tint val="45000"/>
                <a:satMod val="400000"/>
              </a:schemeClr>
            </a:duotone>
            <a:extLst>
              <a:ext uri="{28A0092B-C50C-407E-A947-70E740481C1C}">
                <a14:useLocalDpi xmlns:a14="http://schemas.microsoft.com/office/drawing/2010/main" val="0"/>
              </a:ext>
            </a:extLst>
          </a:blip>
          <a:srcRect l="6357" t="208" r="10434" b="1"/>
          <a:stretch/>
        </p:blipFill>
        <p:spPr bwMode="auto">
          <a:xfrm>
            <a:off x="-29030" y="-101600"/>
            <a:ext cx="12177487" cy="695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3829" y="2554515"/>
            <a:ext cx="4915903" cy="1846659"/>
          </a:xfrm>
          <a:prstGeom prst="rect">
            <a:avLst/>
          </a:prstGeom>
          <a:noFill/>
          <a:ln>
            <a:solidFill>
              <a:schemeClr val="accent1">
                <a:lumMod val="60000"/>
                <a:lumOff val="40000"/>
              </a:schemeClr>
            </a:solidFill>
          </a:ln>
        </p:spPr>
        <p:txBody>
          <a:bodyPr wrap="square" rtlCol="0">
            <a:spAutoFit/>
          </a:bodyPr>
          <a:lstStyle/>
          <a:p>
            <a:r>
              <a:rPr lang="en-US" sz="3800" b="1" dirty="0" smtClean="0">
                <a:solidFill>
                  <a:schemeClr val="bg1"/>
                </a:solidFill>
                <a:latin typeface="Arial" panose="020B0604020202020204" pitchFamily="34" charset="0"/>
                <a:cs typeface="Arial" panose="020B0604020202020204" pitchFamily="34" charset="0"/>
              </a:rPr>
              <a:t>Nice </a:t>
            </a:r>
          </a:p>
          <a:p>
            <a:r>
              <a:rPr lang="en-US" sz="3800" b="1" dirty="0" smtClean="0">
                <a:solidFill>
                  <a:schemeClr val="bg1"/>
                </a:solidFill>
                <a:latin typeface="Arial" panose="020B0604020202020204" pitchFamily="34" charset="0"/>
                <a:cs typeface="Arial" panose="020B0604020202020204" pitchFamily="34" charset="0"/>
              </a:rPr>
              <a:t>Voice Biometrics &amp; Engage 7.3</a:t>
            </a:r>
            <a:endParaRPr lang="en-US" sz="3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25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108852"/>
              </p:ext>
            </p:extLst>
          </p:nvPr>
        </p:nvGraphicFramePr>
        <p:xfrm>
          <a:off x="2260599" y="1460498"/>
          <a:ext cx="7700964" cy="5135883"/>
        </p:xfrm>
        <a:graphic>
          <a:graphicData uri="http://schemas.openxmlformats.org/drawingml/2006/table">
            <a:tbl>
              <a:tblPr>
                <a:tableStyleId>{5C22544A-7EE6-4342-B048-85BDC9FD1C3A}</a:tableStyleId>
              </a:tblPr>
              <a:tblGrid>
                <a:gridCol w="804454">
                  <a:extLst>
                    <a:ext uri="{9D8B030D-6E8A-4147-A177-3AD203B41FA5}">
                      <a16:colId xmlns:a16="http://schemas.microsoft.com/office/drawing/2014/main" val="1466961020"/>
                    </a:ext>
                  </a:extLst>
                </a:gridCol>
                <a:gridCol w="1747170">
                  <a:extLst>
                    <a:ext uri="{9D8B030D-6E8A-4147-A177-3AD203B41FA5}">
                      <a16:colId xmlns:a16="http://schemas.microsoft.com/office/drawing/2014/main" val="1368628091"/>
                    </a:ext>
                  </a:extLst>
                </a:gridCol>
                <a:gridCol w="1491590">
                  <a:extLst>
                    <a:ext uri="{9D8B030D-6E8A-4147-A177-3AD203B41FA5}">
                      <a16:colId xmlns:a16="http://schemas.microsoft.com/office/drawing/2014/main" val="3671199981"/>
                    </a:ext>
                  </a:extLst>
                </a:gridCol>
                <a:gridCol w="804454">
                  <a:extLst>
                    <a:ext uri="{9D8B030D-6E8A-4147-A177-3AD203B41FA5}">
                      <a16:colId xmlns:a16="http://schemas.microsoft.com/office/drawing/2014/main" val="1394104931"/>
                    </a:ext>
                  </a:extLst>
                </a:gridCol>
                <a:gridCol w="804454">
                  <a:extLst>
                    <a:ext uri="{9D8B030D-6E8A-4147-A177-3AD203B41FA5}">
                      <a16:colId xmlns:a16="http://schemas.microsoft.com/office/drawing/2014/main" val="759406329"/>
                    </a:ext>
                  </a:extLst>
                </a:gridCol>
                <a:gridCol w="804454">
                  <a:extLst>
                    <a:ext uri="{9D8B030D-6E8A-4147-A177-3AD203B41FA5}">
                      <a16:colId xmlns:a16="http://schemas.microsoft.com/office/drawing/2014/main" val="3014961890"/>
                    </a:ext>
                  </a:extLst>
                </a:gridCol>
                <a:gridCol w="1244388">
                  <a:extLst>
                    <a:ext uri="{9D8B030D-6E8A-4147-A177-3AD203B41FA5}">
                      <a16:colId xmlns:a16="http://schemas.microsoft.com/office/drawing/2014/main" val="1495514171"/>
                    </a:ext>
                  </a:extLst>
                </a:gridCol>
              </a:tblGrid>
              <a:tr h="516293">
                <a:tc>
                  <a:txBody>
                    <a:bodyPr/>
                    <a:lstStyle/>
                    <a:p>
                      <a:pPr algn="ctr" fontAlgn="b"/>
                      <a:r>
                        <a:rPr lang="en-US" sz="1100" b="1" u="none" strike="noStrike" dirty="0">
                          <a:effectLst/>
                        </a:rPr>
                        <a:t>Name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Hostname</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IP</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CPU [GHz]</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vCPU</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RAM [GB]</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Disk</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148423410"/>
                  </a:ext>
                </a:extLst>
              </a:tr>
              <a:tr h="768804">
                <a:tc rowSpan="2">
                  <a:txBody>
                    <a:bodyPr/>
                    <a:lstStyle/>
                    <a:p>
                      <a:pPr algn="ctr" fontAlgn="ctr"/>
                      <a:r>
                        <a:rPr lang="en-US" sz="1100" b="1" u="none" strike="noStrike" dirty="0">
                          <a:effectLst/>
                        </a:rPr>
                        <a:t>AIR</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dc-bomt-air01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 10.26.182.140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25368681"/>
                  </a:ext>
                </a:extLst>
              </a:tr>
              <a:tr h="281820">
                <a:tc vMerge="1">
                  <a:txBody>
                    <a:bodyPr/>
                    <a:lstStyle/>
                    <a:p>
                      <a:endParaRPr lang="en-US"/>
                    </a:p>
                  </a:txBody>
                  <a:tcPr/>
                </a:tc>
                <a:tc>
                  <a:txBody>
                    <a:bodyPr/>
                    <a:lstStyle/>
                    <a:p>
                      <a:pPr algn="ctr" fontAlgn="b"/>
                      <a:r>
                        <a:rPr lang="en-US" sz="1400" b="1" u="none" strike="noStrike">
                          <a:effectLst/>
                        </a:rPr>
                        <a:t>dc-bomt-air02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10.23.54.90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85990292"/>
                  </a:ext>
                </a:extLst>
              </a:tr>
              <a:tr h="281820">
                <a:tc rowSpan="4">
                  <a:txBody>
                    <a:bodyPr/>
                    <a:lstStyle/>
                    <a:p>
                      <a:pPr algn="ctr" fontAlgn="ctr"/>
                      <a:r>
                        <a:rPr lang="en-US" sz="1100" b="1" u="none" strike="noStrike">
                          <a:effectLst/>
                        </a:rPr>
                        <a:t>API</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dc-bomt-api01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31998203"/>
                  </a:ext>
                </a:extLst>
              </a:tr>
              <a:tr h="281820">
                <a:tc vMerge="1">
                  <a:txBody>
                    <a:bodyPr/>
                    <a:lstStyle/>
                    <a:p>
                      <a:endParaRPr lang="en-US"/>
                    </a:p>
                  </a:txBody>
                  <a:tcPr/>
                </a:tc>
                <a:tc>
                  <a:txBody>
                    <a:bodyPr/>
                    <a:lstStyle/>
                    <a:p>
                      <a:pPr algn="ctr" fontAlgn="b"/>
                      <a:r>
                        <a:rPr lang="en-US" sz="1400" b="1" u="none" strike="noStrike">
                          <a:effectLst/>
                        </a:rPr>
                        <a:t>dc-bomt-api02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07811160"/>
                  </a:ext>
                </a:extLst>
              </a:tr>
              <a:tr h="281820">
                <a:tc vMerge="1">
                  <a:txBody>
                    <a:bodyPr/>
                    <a:lstStyle/>
                    <a:p>
                      <a:endParaRPr lang="en-US"/>
                    </a:p>
                  </a:txBody>
                  <a:tcPr/>
                </a:tc>
                <a:tc>
                  <a:txBody>
                    <a:bodyPr/>
                    <a:lstStyle/>
                    <a:p>
                      <a:pPr algn="ctr" fontAlgn="b"/>
                      <a:r>
                        <a:rPr lang="en-US" sz="1400" b="1" u="none" strike="noStrike">
                          <a:effectLst/>
                        </a:rPr>
                        <a:t>dc-bomt-api03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10.36.79.81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92262316"/>
                  </a:ext>
                </a:extLst>
              </a:tr>
              <a:tr h="281820">
                <a:tc vMerge="1">
                  <a:txBody>
                    <a:bodyPr/>
                    <a:lstStyle/>
                    <a:p>
                      <a:endParaRPr lang="en-US"/>
                    </a:p>
                  </a:txBody>
                  <a:tcPr/>
                </a:tc>
                <a:tc>
                  <a:txBody>
                    <a:bodyPr/>
                    <a:lstStyle/>
                    <a:p>
                      <a:pPr algn="ctr" fontAlgn="b"/>
                      <a:r>
                        <a:rPr lang="en-US" sz="1400" b="1" u="none" strike="noStrike">
                          <a:effectLst/>
                        </a:rPr>
                        <a:t>dc-bomt-api04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10.36.79.91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00511206"/>
                  </a:ext>
                </a:extLst>
              </a:tr>
              <a:tr h="281820">
                <a:tc rowSpan="2">
                  <a:txBody>
                    <a:bodyPr/>
                    <a:lstStyle/>
                    <a:p>
                      <a:pPr algn="ctr" fontAlgn="ctr"/>
                      <a:r>
                        <a:rPr lang="en-US" sz="1100" b="1" u="none" strike="noStrike">
                          <a:effectLst/>
                        </a:rPr>
                        <a:t>DB/DM</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ps1biomdba01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53444685"/>
                  </a:ext>
                </a:extLst>
              </a:tr>
              <a:tr h="281820">
                <a:tc vMerge="1">
                  <a:txBody>
                    <a:bodyPr/>
                    <a:lstStyle/>
                    <a:p>
                      <a:endParaRPr lang="en-US"/>
                    </a:p>
                  </a:txBody>
                  <a:tcPr/>
                </a:tc>
                <a:tc>
                  <a:txBody>
                    <a:bodyPr/>
                    <a:lstStyle/>
                    <a:p>
                      <a:pPr algn="ctr" fontAlgn="b"/>
                      <a:r>
                        <a:rPr lang="en-US" sz="1400" b="1" u="none" strike="noStrike">
                          <a:effectLst/>
                        </a:rPr>
                        <a:t>ps1biomdba02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59250113"/>
                  </a:ext>
                </a:extLst>
              </a:tr>
              <a:tr h="516293">
                <a:tc rowSpan="2">
                  <a:txBody>
                    <a:bodyPr/>
                    <a:lstStyle/>
                    <a:p>
                      <a:pPr algn="ctr" fontAlgn="ctr"/>
                      <a:r>
                        <a:rPr lang="en-US" sz="1100" b="1" u="none" strike="noStrike">
                          <a:effectLst/>
                        </a:rPr>
                        <a:t>Engage</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dc-bomt-egsvr01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32</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52656938"/>
                  </a:ext>
                </a:extLst>
              </a:tr>
              <a:tr h="516293">
                <a:tc vMerge="1">
                  <a:txBody>
                    <a:bodyPr/>
                    <a:lstStyle/>
                    <a:p>
                      <a:endParaRPr lang="en-US"/>
                    </a:p>
                  </a:txBody>
                  <a:tcPr/>
                </a:tc>
                <a:tc>
                  <a:txBody>
                    <a:bodyPr/>
                    <a:lstStyle/>
                    <a:p>
                      <a:pPr algn="ctr" fontAlgn="b"/>
                      <a:r>
                        <a:rPr lang="en-US" sz="1400" b="1" u="none" strike="noStrike">
                          <a:effectLst/>
                        </a:rPr>
                        <a:t>dc-bomt-egsvr02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21832203"/>
                  </a:ext>
                </a:extLst>
              </a:tr>
              <a:tr h="281820">
                <a:tc rowSpan="2">
                  <a:txBody>
                    <a:bodyPr/>
                    <a:lstStyle/>
                    <a:p>
                      <a:pPr algn="ctr" fontAlgn="ctr"/>
                      <a:r>
                        <a:rPr lang="en-US" sz="1100" b="1" u="none" strike="noStrike">
                          <a:effectLst/>
                        </a:rPr>
                        <a:t>RT</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dc-bomt-rt01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79431061"/>
                  </a:ext>
                </a:extLst>
              </a:tr>
              <a:tr h="281820">
                <a:tc vMerge="1">
                  <a:txBody>
                    <a:bodyPr/>
                    <a:lstStyle/>
                    <a:p>
                      <a:endParaRPr lang="en-US"/>
                    </a:p>
                  </a:txBody>
                  <a:tcPr/>
                </a:tc>
                <a:tc>
                  <a:txBody>
                    <a:bodyPr/>
                    <a:lstStyle/>
                    <a:p>
                      <a:pPr algn="ctr" fontAlgn="b"/>
                      <a:r>
                        <a:rPr lang="en-US" sz="1400" b="1" u="none" strike="noStrike">
                          <a:effectLst/>
                        </a:rPr>
                        <a:t>dc-bomt-rt02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38115579"/>
                  </a:ext>
                </a:extLst>
              </a:tr>
              <a:tr h="281820">
                <a:tc>
                  <a:txBody>
                    <a:bodyPr/>
                    <a:lstStyle/>
                    <a:p>
                      <a:pPr algn="ctr" fontAlgn="b"/>
                      <a:r>
                        <a:rPr lang="en-US" sz="1100" b="1" u="none" strike="noStrike">
                          <a:effectLst/>
                        </a:rPr>
                        <a:t>Sentinel</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dc-bomt-mnt</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6941439"/>
                  </a:ext>
                </a:extLst>
              </a:tr>
            </a:tbl>
          </a:graphicData>
        </a:graphic>
      </p:graphicFrame>
    </p:spTree>
    <p:extLst>
      <p:ext uri="{BB962C8B-B14F-4D97-AF65-F5344CB8AC3E}">
        <p14:creationId xmlns:p14="http://schemas.microsoft.com/office/powerpoint/2010/main" val="228331762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lstStyle/>
          <a:p>
            <a:pPr marL="0" indent="0">
              <a:buNone/>
            </a:pPr>
            <a:r>
              <a:rPr lang="en-US" dirty="0" smtClean="0"/>
              <a:t>Self service </a:t>
            </a:r>
            <a:r>
              <a:rPr lang="en-US" dirty="0" err="1" smtClean="0"/>
              <a:t>hiện</a:t>
            </a:r>
            <a:r>
              <a:rPr lang="en-US" dirty="0" smtClean="0"/>
              <a:t> </a:t>
            </a:r>
            <a:r>
              <a:rPr lang="en-US" dirty="0" err="1" smtClean="0"/>
              <a:t>tại</a:t>
            </a:r>
            <a:r>
              <a:rPr lang="en-US" dirty="0" smtClean="0"/>
              <a:t> </a:t>
            </a:r>
            <a:r>
              <a:rPr lang="en-US" dirty="0" err="1" smtClean="0"/>
              <a:t>cao</a:t>
            </a:r>
            <a:r>
              <a:rPr lang="en-US" dirty="0" smtClean="0"/>
              <a:t> </a:t>
            </a:r>
            <a:r>
              <a:rPr lang="en-US" dirty="0" err="1" smtClean="0"/>
              <a:t>điểm</a:t>
            </a:r>
            <a:r>
              <a:rPr lang="en-US" dirty="0" smtClean="0"/>
              <a:t> </a:t>
            </a:r>
            <a:r>
              <a:rPr lang="en-US" dirty="0" err="1" smtClean="0"/>
              <a:t>nhất</a:t>
            </a:r>
            <a:r>
              <a:rPr lang="en-US" dirty="0" smtClean="0"/>
              <a:t> 9000 calls</a:t>
            </a:r>
          </a:p>
          <a:p>
            <a:pPr marL="0" indent="0">
              <a:buNone/>
            </a:pPr>
            <a:r>
              <a:rPr lang="en-US" dirty="0" err="1" smtClean="0"/>
              <a:t>Authen</a:t>
            </a:r>
            <a:r>
              <a:rPr lang="en-US" dirty="0" smtClean="0"/>
              <a:t> </a:t>
            </a:r>
            <a:r>
              <a:rPr lang="en-US" dirty="0" err="1" smtClean="0"/>
              <a:t>trên</a:t>
            </a:r>
            <a:r>
              <a:rPr lang="en-US" dirty="0" smtClean="0"/>
              <a:t> IVR </a:t>
            </a:r>
            <a:r>
              <a:rPr lang="en-US" dirty="0" err="1" smtClean="0"/>
              <a:t>cao</a:t>
            </a:r>
            <a:r>
              <a:rPr lang="en-US" dirty="0" smtClean="0"/>
              <a:t> </a:t>
            </a:r>
            <a:r>
              <a:rPr lang="en-US" dirty="0" err="1" smtClean="0"/>
              <a:t>nhất</a:t>
            </a:r>
            <a:r>
              <a:rPr lang="en-US" dirty="0" smtClean="0"/>
              <a:t> ~ 1000 calls</a:t>
            </a:r>
          </a:p>
          <a:p>
            <a:pPr marL="0" indent="0">
              <a:buNone/>
            </a:pPr>
            <a:r>
              <a:rPr lang="en-US" dirty="0" err="1" smtClean="0"/>
              <a:t>Số</a:t>
            </a:r>
            <a:r>
              <a:rPr lang="en-US" dirty="0" smtClean="0"/>
              <a:t> license </a:t>
            </a:r>
            <a:r>
              <a:rPr lang="en-US" dirty="0" err="1" smtClean="0"/>
              <a:t>ghi</a:t>
            </a:r>
            <a:r>
              <a:rPr lang="en-US" dirty="0" smtClean="0"/>
              <a:t> </a:t>
            </a:r>
            <a:r>
              <a:rPr lang="en-US" dirty="0" err="1" smtClean="0"/>
              <a:t>âm</a:t>
            </a:r>
            <a:r>
              <a:rPr lang="en-US" dirty="0" smtClean="0"/>
              <a:t> </a:t>
            </a:r>
            <a:r>
              <a:rPr lang="en-US" dirty="0" err="1" smtClean="0"/>
              <a:t>đang</a:t>
            </a:r>
            <a:r>
              <a:rPr lang="en-US" dirty="0" smtClean="0"/>
              <a:t> </a:t>
            </a:r>
            <a:r>
              <a:rPr lang="en-US" dirty="0" err="1" smtClean="0"/>
              <a:t>sử</a:t>
            </a:r>
            <a:r>
              <a:rPr lang="en-US" dirty="0" smtClean="0"/>
              <a:t> </a:t>
            </a:r>
            <a:r>
              <a:rPr lang="en-US" dirty="0" err="1" smtClean="0"/>
              <a:t>dụng</a:t>
            </a:r>
            <a:r>
              <a:rPr lang="en-US" dirty="0" smtClean="0"/>
              <a:t>: 140/153</a:t>
            </a:r>
          </a:p>
          <a:p>
            <a:pPr marL="0" indent="0">
              <a:buNone/>
            </a:pPr>
            <a:endParaRPr lang="en-US" dirty="0"/>
          </a:p>
          <a:p>
            <a:pPr>
              <a:buFont typeface="Symbol" panose="05050102010706020507" pitchFamily="18" charset="2"/>
              <a:buChar char="Þ"/>
            </a:pPr>
            <a:r>
              <a:rPr lang="en-US" dirty="0" smtClean="0"/>
              <a:t>Inventory </a:t>
            </a:r>
            <a:r>
              <a:rPr lang="en-US" dirty="0" err="1" smtClean="0"/>
              <a:t>hiện</a:t>
            </a:r>
            <a:r>
              <a:rPr lang="en-US" dirty="0" smtClean="0"/>
              <a:t> </a:t>
            </a:r>
            <a:r>
              <a:rPr lang="en-US" dirty="0" err="1" smtClean="0"/>
              <a:t>tại</a:t>
            </a:r>
            <a:r>
              <a:rPr lang="en-US" dirty="0" smtClean="0"/>
              <a:t> </a:t>
            </a:r>
            <a:r>
              <a:rPr lang="en-US" dirty="0" err="1" smtClean="0"/>
              <a:t>vẫn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ngoại</a:t>
            </a:r>
            <a:r>
              <a:rPr lang="en-US" dirty="0" smtClean="0"/>
              <a:t> </a:t>
            </a:r>
            <a:r>
              <a:rPr lang="en-US" dirty="0" err="1" smtClean="0"/>
              <a:t>trừ</a:t>
            </a:r>
            <a:r>
              <a:rPr lang="en-US" dirty="0" smtClean="0"/>
              <a:t> ổ </a:t>
            </a:r>
            <a:r>
              <a:rPr lang="en-US" dirty="0" err="1" smtClean="0"/>
              <a:t>cứng</a:t>
            </a:r>
            <a:r>
              <a:rPr lang="en-US" dirty="0" smtClean="0"/>
              <a:t> </a:t>
            </a:r>
            <a:r>
              <a:rPr lang="en-US" dirty="0" err="1" smtClean="0"/>
              <a:t>lưu</a:t>
            </a:r>
            <a:r>
              <a:rPr lang="en-US" dirty="0" smtClean="0"/>
              <a:t> </a:t>
            </a:r>
            <a:r>
              <a:rPr lang="en-US" dirty="0" err="1" smtClean="0"/>
              <a:t>trữ</a:t>
            </a:r>
            <a:r>
              <a:rPr lang="en-US" dirty="0" smtClean="0"/>
              <a:t> </a:t>
            </a:r>
          </a:p>
        </p:txBody>
      </p:sp>
    </p:spTree>
    <p:extLst>
      <p:ext uri="{BB962C8B-B14F-4D97-AF65-F5344CB8AC3E}">
        <p14:creationId xmlns:p14="http://schemas.microsoft.com/office/powerpoint/2010/main" val="5989700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thành</a:t>
            </a:r>
            <a:r>
              <a:rPr lang="en-US" dirty="0" smtClean="0"/>
              <a:t> phần </a:t>
            </a:r>
            <a:r>
              <a:rPr lang="en-US" dirty="0" err="1" smtClean="0"/>
              <a:t>chính</a:t>
            </a:r>
            <a:endParaRPr lang="en-US" dirty="0"/>
          </a:p>
        </p:txBody>
      </p:sp>
      <p:sp>
        <p:nvSpPr>
          <p:cNvPr id="3" name="Content Placeholder 2"/>
          <p:cNvSpPr>
            <a:spLocks noGrp="1"/>
          </p:cNvSpPr>
          <p:nvPr>
            <p:ph idx="1"/>
          </p:nvPr>
        </p:nvSpPr>
        <p:spPr/>
        <p:txBody>
          <a:bodyPr/>
          <a:lstStyle/>
          <a:p>
            <a:r>
              <a:rPr lang="en-US" dirty="0" smtClean="0"/>
              <a:t>Engage : </a:t>
            </a:r>
            <a:r>
              <a:rPr lang="en-US" dirty="0" err="1" smtClean="0"/>
              <a:t>ứng</a:t>
            </a:r>
            <a:r>
              <a:rPr lang="en-US" dirty="0" smtClean="0"/>
              <a:t> </a:t>
            </a:r>
            <a:r>
              <a:rPr lang="en-US" dirty="0" err="1" smtClean="0"/>
              <a:t>dụng</a:t>
            </a:r>
            <a:r>
              <a:rPr lang="en-US" dirty="0" smtClean="0"/>
              <a:t> và </a:t>
            </a:r>
            <a:r>
              <a:rPr lang="en-US" dirty="0" err="1" smtClean="0"/>
              <a:t>tương</a:t>
            </a:r>
            <a:r>
              <a:rPr lang="en-US" dirty="0" smtClean="0"/>
              <a:t> </a:t>
            </a:r>
            <a:r>
              <a:rPr lang="en-US" dirty="0" err="1" smtClean="0"/>
              <a:t>tác</a:t>
            </a:r>
            <a:r>
              <a:rPr lang="en-US" dirty="0" smtClean="0"/>
              <a:t> </a:t>
            </a:r>
            <a:r>
              <a:rPr lang="en-US" dirty="0" err="1" smtClean="0"/>
              <a:t>lớp</a:t>
            </a:r>
            <a:r>
              <a:rPr lang="en-US" dirty="0" smtClean="0"/>
              <a:t> </a:t>
            </a:r>
            <a:r>
              <a:rPr lang="en-US" dirty="0" err="1" smtClean="0"/>
              <a:t>giữa</a:t>
            </a:r>
            <a:endParaRPr lang="en-US" dirty="0" smtClean="0"/>
          </a:p>
          <a:p>
            <a:r>
              <a:rPr lang="en-US" dirty="0" smtClean="0"/>
              <a:t>AIR: </a:t>
            </a:r>
            <a:r>
              <a:rPr lang="en-US" dirty="0" err="1" smtClean="0"/>
              <a:t>ghi</a:t>
            </a:r>
            <a:r>
              <a:rPr lang="en-US" dirty="0" smtClean="0"/>
              <a:t> </a:t>
            </a:r>
            <a:r>
              <a:rPr lang="en-US" dirty="0" err="1" smtClean="0"/>
              <a:t>âm</a:t>
            </a:r>
            <a:r>
              <a:rPr lang="en-US" dirty="0" smtClean="0"/>
              <a:t> và streaming</a:t>
            </a:r>
          </a:p>
          <a:p>
            <a:r>
              <a:rPr lang="en-US" dirty="0" smtClean="0"/>
              <a:t>RT: cấu phần core </a:t>
            </a:r>
            <a:r>
              <a:rPr lang="en-US" dirty="0" err="1" smtClean="0"/>
              <a:t>xử</a:t>
            </a:r>
            <a:r>
              <a:rPr lang="en-US" dirty="0" smtClean="0"/>
              <a:t> </a:t>
            </a:r>
            <a:r>
              <a:rPr lang="en-US" dirty="0" err="1" smtClean="0"/>
              <a:t>lý</a:t>
            </a:r>
            <a:r>
              <a:rPr lang="en-US" dirty="0" smtClean="0"/>
              <a:t> </a:t>
            </a:r>
            <a:r>
              <a:rPr lang="en-US" dirty="0" err="1" smtClean="0"/>
              <a:t>sinh</a:t>
            </a:r>
            <a:r>
              <a:rPr lang="en-US" dirty="0" smtClean="0"/>
              <a:t> </a:t>
            </a:r>
            <a:r>
              <a:rPr lang="en-US" dirty="0" err="1" smtClean="0"/>
              <a:t>trắc</a:t>
            </a:r>
            <a:r>
              <a:rPr lang="en-US" dirty="0" smtClean="0"/>
              <a:t> </a:t>
            </a:r>
            <a:r>
              <a:rPr lang="en-US" dirty="0" err="1" smtClean="0"/>
              <a:t>học</a:t>
            </a:r>
            <a:endParaRPr lang="en-US" dirty="0" smtClean="0"/>
          </a:p>
          <a:p>
            <a:r>
              <a:rPr lang="en-US" dirty="0" smtClean="0"/>
              <a:t>API: cấu phần expose </a:t>
            </a:r>
            <a:r>
              <a:rPr lang="en-US" dirty="0" err="1" smtClean="0"/>
              <a:t>api</a:t>
            </a:r>
            <a:r>
              <a:rPr lang="en-US" dirty="0" smtClean="0"/>
              <a:t> </a:t>
            </a:r>
            <a:r>
              <a:rPr lang="en-US" dirty="0" err="1" smtClean="0"/>
              <a:t>cho</a:t>
            </a:r>
            <a:r>
              <a:rPr lang="en-US" dirty="0" smtClean="0"/>
              <a:t> </a:t>
            </a:r>
            <a:r>
              <a:rPr lang="en-US" dirty="0" err="1" smtClean="0"/>
              <a:t>phép</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Nice biometrics</a:t>
            </a:r>
          </a:p>
          <a:p>
            <a:r>
              <a:rPr lang="en-US" dirty="0" smtClean="0"/>
              <a:t>Sentinel: </a:t>
            </a:r>
            <a:r>
              <a:rPr lang="en-US" dirty="0" err="1" smtClean="0"/>
              <a:t>làm</a:t>
            </a:r>
            <a:r>
              <a:rPr lang="en-US" dirty="0" smtClean="0"/>
              <a:t> </a:t>
            </a:r>
            <a:r>
              <a:rPr lang="en-US" dirty="0" err="1" smtClean="0"/>
              <a:t>nhiệm</a:t>
            </a:r>
            <a:r>
              <a:rPr lang="en-US" dirty="0" smtClean="0"/>
              <a:t> vụ </a:t>
            </a:r>
            <a:r>
              <a:rPr lang="en-US" dirty="0" err="1" smtClean="0"/>
              <a:t>healthcheck</a:t>
            </a:r>
            <a:r>
              <a:rPr lang="en-US" dirty="0" smtClean="0"/>
              <a:t> và monitor (</a:t>
            </a:r>
            <a:r>
              <a:rPr lang="en-US" dirty="0" err="1" smtClean="0"/>
              <a:t>thông</a:t>
            </a:r>
            <a:r>
              <a:rPr lang="en-US" dirty="0" smtClean="0"/>
              <a:t> qua </a:t>
            </a:r>
            <a:r>
              <a:rPr lang="en-US" dirty="0" err="1" smtClean="0"/>
              <a:t>snmp</a:t>
            </a:r>
            <a:r>
              <a:rPr lang="en-US" dirty="0" smtClean="0"/>
              <a:t>)</a:t>
            </a:r>
            <a:endParaRPr lang="en-US" dirty="0"/>
          </a:p>
        </p:txBody>
      </p:sp>
    </p:spTree>
    <p:extLst>
      <p:ext uri="{BB962C8B-B14F-4D97-AF65-F5344CB8AC3E}">
        <p14:creationId xmlns:p14="http://schemas.microsoft.com/office/powerpoint/2010/main" val="161352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Engaged</a:t>
            </a:r>
            <a:endParaRPr lang="en-US" dirty="0"/>
          </a:p>
        </p:txBody>
      </p:sp>
      <p:pic>
        <p:nvPicPr>
          <p:cNvPr id="6" name="Content Placeholder 5"/>
          <p:cNvPicPr>
            <a:picLocks noGrp="1" noChangeAspect="1"/>
          </p:cNvPicPr>
          <p:nvPr>
            <p:ph idx="1"/>
          </p:nvPr>
        </p:nvPicPr>
        <p:blipFill>
          <a:blip r:embed="rId3"/>
          <a:stretch>
            <a:fillRect/>
          </a:stretch>
        </p:blipFill>
        <p:spPr>
          <a:xfrm>
            <a:off x="4087596" y="308051"/>
            <a:ext cx="7869943" cy="6280319"/>
          </a:xfrm>
          <a:prstGeom prst="rect">
            <a:avLst/>
          </a:prstGeom>
        </p:spPr>
      </p:pic>
    </p:spTree>
    <p:extLst>
      <p:ext uri="{BB962C8B-B14F-4D97-AF65-F5344CB8AC3E}">
        <p14:creationId xmlns:p14="http://schemas.microsoft.com/office/powerpoint/2010/main" val="318520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Application Cluster Architecture</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36446" y="1193799"/>
            <a:ext cx="7158553" cy="5647775"/>
          </a:xfrm>
        </p:spPr>
      </p:pic>
    </p:spTree>
    <p:extLst>
      <p:ext uri="{BB962C8B-B14F-4D97-AF65-F5344CB8AC3E}">
        <p14:creationId xmlns:p14="http://schemas.microsoft.com/office/powerpoint/2010/main" val="3180806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IC Cluster Architecture</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19047" y="1168400"/>
            <a:ext cx="6076711" cy="4794250"/>
          </a:xfrm>
        </p:spPr>
      </p:pic>
    </p:spTree>
    <p:extLst>
      <p:ext uri="{BB962C8B-B14F-4D97-AF65-F5344CB8AC3E}">
        <p14:creationId xmlns:p14="http://schemas.microsoft.com/office/powerpoint/2010/main" val="26707866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23" y="1443019"/>
            <a:ext cx="3359678" cy="1280890"/>
          </a:xfrm>
        </p:spPr>
        <p:txBody>
          <a:bodyPr/>
          <a:lstStyle/>
          <a:p>
            <a:r>
              <a:rPr lang="en-US" dirty="0" smtClean="0"/>
              <a:t>Connect API (API)</a:t>
            </a:r>
            <a:endParaRPr lang="en-US" dirty="0"/>
          </a:p>
        </p:txBody>
      </p:sp>
      <p:pic>
        <p:nvPicPr>
          <p:cNvPr id="4" name="Content Placeholder 3"/>
          <p:cNvPicPr>
            <a:picLocks noGrp="1" noChangeAspect="1"/>
          </p:cNvPicPr>
          <p:nvPr>
            <p:ph idx="1"/>
          </p:nvPr>
        </p:nvPicPr>
        <p:blipFill>
          <a:blip r:embed="rId3"/>
          <a:stretch>
            <a:fillRect/>
          </a:stretch>
        </p:blipFill>
        <p:spPr>
          <a:xfrm>
            <a:off x="5193004" y="1"/>
            <a:ext cx="4997621" cy="6858000"/>
          </a:xfrm>
          <a:prstGeom prst="rect">
            <a:avLst/>
          </a:prstGeom>
        </p:spPr>
      </p:pic>
    </p:spTree>
    <p:extLst>
      <p:ext uri="{BB962C8B-B14F-4D97-AF65-F5344CB8AC3E}">
        <p14:creationId xmlns:p14="http://schemas.microsoft.com/office/powerpoint/2010/main" val="9940600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25" y="166910"/>
            <a:ext cx="1369475" cy="1280890"/>
          </a:xfrm>
        </p:spPr>
        <p:txBody>
          <a:bodyPr/>
          <a:lstStyle/>
          <a:p>
            <a:r>
              <a:rPr lang="en-US" dirty="0" smtClean="0"/>
              <a:t>AIR</a:t>
            </a:r>
            <a:endParaRPr lang="en-US" dirty="0"/>
          </a:p>
        </p:txBody>
      </p:sp>
      <p:pic>
        <p:nvPicPr>
          <p:cNvPr id="4" name="Content Placeholder 3"/>
          <p:cNvPicPr>
            <a:picLocks noGrp="1" noChangeAspect="1"/>
          </p:cNvPicPr>
          <p:nvPr>
            <p:ph idx="1"/>
          </p:nvPr>
        </p:nvPicPr>
        <p:blipFill>
          <a:blip r:embed="rId3"/>
          <a:stretch>
            <a:fillRect/>
          </a:stretch>
        </p:blipFill>
        <p:spPr>
          <a:xfrm>
            <a:off x="2778272" y="660400"/>
            <a:ext cx="8981753" cy="5842000"/>
          </a:xfrm>
          <a:prstGeom prst="rect">
            <a:avLst/>
          </a:prstGeom>
        </p:spPr>
      </p:pic>
    </p:spTree>
    <p:extLst>
      <p:ext uri="{BB962C8B-B14F-4D97-AF65-F5344CB8AC3E}">
        <p14:creationId xmlns:p14="http://schemas.microsoft.com/office/powerpoint/2010/main" val="835164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25" y="166910"/>
            <a:ext cx="4874675" cy="1280890"/>
          </a:xfrm>
        </p:spPr>
        <p:txBody>
          <a:bodyPr/>
          <a:lstStyle/>
          <a:p>
            <a:r>
              <a:rPr lang="en-US" dirty="0"/>
              <a:t>AIR High Availability</a:t>
            </a:r>
            <a:endParaRPr lang="en-US" dirty="0"/>
          </a:p>
        </p:txBody>
      </p:sp>
      <p:sp>
        <p:nvSpPr>
          <p:cNvPr id="3" name="Content Placeholder 2"/>
          <p:cNvSpPr>
            <a:spLocks noGrp="1"/>
          </p:cNvSpPr>
          <p:nvPr>
            <p:ph idx="1"/>
          </p:nvPr>
        </p:nvSpPr>
        <p:spPr/>
        <p:txBody>
          <a:bodyPr/>
          <a:lstStyle/>
          <a:p>
            <a:r>
              <a:rPr lang="en-US" dirty="0"/>
              <a:t>AIR Chain Pool </a:t>
            </a:r>
            <a:r>
              <a:rPr lang="en-US" dirty="0" smtClean="0"/>
              <a:t>configuration</a:t>
            </a:r>
          </a:p>
          <a:p>
            <a:r>
              <a:rPr lang="en-US" dirty="0"/>
              <a:t>AIR Dual Recording Pool </a:t>
            </a:r>
            <a:r>
              <a:rPr lang="en-US" dirty="0" smtClean="0"/>
              <a:t>configuration</a:t>
            </a:r>
          </a:p>
          <a:p>
            <a:r>
              <a:rPr lang="en-US" dirty="0"/>
              <a:t>AIR </a:t>
            </a:r>
            <a:r>
              <a:rPr lang="en-US" dirty="0" smtClean="0"/>
              <a:t>Teaming </a:t>
            </a:r>
            <a:r>
              <a:rPr lang="en-US" dirty="0"/>
              <a:t>Pool configuration</a:t>
            </a:r>
          </a:p>
          <a:p>
            <a:endParaRPr lang="en-US" dirty="0"/>
          </a:p>
        </p:txBody>
      </p:sp>
    </p:spTree>
    <p:extLst>
      <p:ext uri="{BB962C8B-B14F-4D97-AF65-F5344CB8AC3E}">
        <p14:creationId xmlns:p14="http://schemas.microsoft.com/office/powerpoint/2010/main" val="2172645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25" y="205010"/>
            <a:ext cx="2575975" cy="1280890"/>
          </a:xfrm>
        </p:spPr>
        <p:txBody>
          <a:bodyPr/>
          <a:lstStyle/>
          <a:p>
            <a:r>
              <a:rPr lang="en-US" dirty="0" smtClean="0"/>
              <a:t>RT Server</a:t>
            </a:r>
            <a:endParaRPr lang="en-US" dirty="0"/>
          </a:p>
        </p:txBody>
      </p:sp>
      <p:pic>
        <p:nvPicPr>
          <p:cNvPr id="4" name="Content Placeholder 3"/>
          <p:cNvPicPr>
            <a:picLocks noGrp="1" noChangeAspect="1"/>
          </p:cNvPicPr>
          <p:nvPr>
            <p:ph idx="1"/>
          </p:nvPr>
        </p:nvPicPr>
        <p:blipFill>
          <a:blip r:embed="rId3"/>
          <a:stretch>
            <a:fillRect/>
          </a:stretch>
        </p:blipFill>
        <p:spPr>
          <a:xfrm>
            <a:off x="4919240" y="89263"/>
            <a:ext cx="6342927" cy="6542705"/>
          </a:xfrm>
          <a:prstGeom prst="rect">
            <a:avLst/>
          </a:prstGeom>
        </p:spPr>
      </p:pic>
    </p:spTree>
    <p:extLst>
      <p:ext uri="{BB962C8B-B14F-4D97-AF65-F5344CB8AC3E}">
        <p14:creationId xmlns:p14="http://schemas.microsoft.com/office/powerpoint/2010/main" val="529806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6355" y="442383"/>
            <a:ext cx="8825658" cy="1259287"/>
          </a:xfrm>
        </p:spPr>
        <p:txBody>
          <a:bodyPr/>
          <a:lstStyle/>
          <a:p>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Mục</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56509" y="2022764"/>
            <a:ext cx="8124104" cy="4073236"/>
          </a:xfrm>
        </p:spPr>
        <p:txBody>
          <a:bodyPr>
            <a:noAutofit/>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thống</a:t>
            </a:r>
            <a:endParaRPr lang="en-US" sz="2400" dirty="0" smtClean="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Thành phần,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luồng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hợp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err="1" smtClean="0">
                <a:latin typeface="Times New Roman" panose="02020603050405020304" pitchFamily="18" charset="0"/>
                <a:cs typeface="Times New Roman" panose="02020603050405020304" pitchFamily="18" charset="0"/>
              </a:rPr>
              <a:t>Nâng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Hướng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dẫn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vận</a:t>
            </a:r>
            <a:r>
              <a:rPr lang="en-US" sz="2400" dirty="0" smtClean="0">
                <a:latin typeface="Times New Roman" panose="02020603050405020304" pitchFamily="18" charset="0"/>
                <a:cs typeface="Times New Roman" panose="02020603050405020304" pitchFamily="18" charset="0"/>
              </a:rPr>
              <a:t> hành</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Monitor</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Vận hành </a:t>
            </a:r>
            <a:r>
              <a:rPr lang="en-US" sz="2400" dirty="0" err="1" smtClean="0">
                <a:latin typeface="Times New Roman" panose="02020603050405020304" pitchFamily="18" charset="0"/>
                <a:cs typeface="Times New Roman" panose="02020603050405020304" pitchFamily="18" charset="0"/>
              </a:rPr>
              <a:t>chung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 Troubleshooting (</a:t>
            </a:r>
            <a:r>
              <a:rPr lang="en-US" sz="2400" dirty="0" err="1" smtClean="0">
                <a:latin typeface="Times New Roman" panose="02020603050405020304" pitchFamily="18" charset="0"/>
                <a:cs typeface="Times New Roman" panose="02020603050405020304" pitchFamily="18" charset="0"/>
              </a:rPr>
              <a:t>nhận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a:t>
            </a:r>
            <a:r>
              <a:rPr lang="en-US" sz="2400" dirty="0" smtClean="0">
                <a:latin typeface="Times New Roman" panose="02020603050405020304" pitchFamily="18" charset="0"/>
                <a:cs typeface="Times New Roman" panose="02020603050405020304" pitchFamily="18" charset="0"/>
              </a:rPr>
              <a:t>, check list, fix </a:t>
            </a:r>
            <a:r>
              <a:rPr lang="en-US" sz="2400" dirty="0" err="1" smtClean="0">
                <a:latin typeface="Times New Roman" panose="02020603050405020304" pitchFamily="18" charset="0"/>
                <a:cs typeface="Times New Roman" panose="02020603050405020304" pitchFamily="18" charset="0"/>
              </a:rPr>
              <a:t>lỗi</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80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411" y="207421"/>
            <a:ext cx="5196837" cy="1280890"/>
          </a:xfrm>
        </p:spPr>
        <p:txBody>
          <a:bodyPr/>
          <a:lstStyle/>
          <a:p>
            <a:r>
              <a:rPr lang="en-US" dirty="0" smtClean="0"/>
              <a:t>Databases &amp; </a:t>
            </a:r>
            <a:r>
              <a:rPr lang="en-US" dirty="0" err="1" smtClean="0"/>
              <a:t>Datamart</a:t>
            </a:r>
            <a:endParaRPr lang="en-US" dirty="0"/>
          </a:p>
        </p:txBody>
      </p:sp>
      <p:pic>
        <p:nvPicPr>
          <p:cNvPr id="6" name="Content Placeholder 5"/>
          <p:cNvPicPr>
            <a:picLocks noGrp="1" noChangeAspect="1"/>
          </p:cNvPicPr>
          <p:nvPr>
            <p:ph idx="1"/>
          </p:nvPr>
        </p:nvPicPr>
        <p:blipFill>
          <a:blip r:embed="rId3"/>
          <a:stretch>
            <a:fillRect/>
          </a:stretch>
        </p:blipFill>
        <p:spPr>
          <a:xfrm>
            <a:off x="4684974" y="0"/>
            <a:ext cx="6750814" cy="6366622"/>
          </a:xfrm>
          <a:prstGeom prst="rect">
            <a:avLst/>
          </a:prstGeom>
        </p:spPr>
      </p:pic>
    </p:spTree>
    <p:extLst>
      <p:ext uri="{BB962C8B-B14F-4D97-AF65-F5344CB8AC3E}">
        <p14:creationId xmlns:p14="http://schemas.microsoft.com/office/powerpoint/2010/main" val="2958931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luồng</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chính</a:t>
            </a:r>
            <a:endParaRPr lang="en-US" dirty="0"/>
          </a:p>
        </p:txBody>
      </p:sp>
      <p:sp>
        <p:nvSpPr>
          <p:cNvPr id="3" name="Content Placeholder 2"/>
          <p:cNvSpPr>
            <a:spLocks noGrp="1"/>
          </p:cNvSpPr>
          <p:nvPr>
            <p:ph idx="1"/>
          </p:nvPr>
        </p:nvSpPr>
        <p:spPr/>
        <p:txBody>
          <a:bodyPr/>
          <a:lstStyle/>
          <a:p>
            <a:r>
              <a:rPr lang="en-US" dirty="0" err="1" smtClean="0"/>
              <a:t>Đăng</a:t>
            </a:r>
            <a:r>
              <a:rPr lang="en-US" dirty="0" smtClean="0"/>
              <a:t> </a:t>
            </a:r>
            <a:r>
              <a:rPr lang="en-US" dirty="0" err="1" smtClean="0"/>
              <a:t>ký</a:t>
            </a:r>
            <a:endParaRPr lang="en-US" dirty="0" smtClean="0"/>
          </a:p>
          <a:p>
            <a:r>
              <a:rPr lang="en-US" dirty="0" err="1"/>
              <a:t>Xác</a:t>
            </a:r>
            <a:r>
              <a:rPr lang="en-US" dirty="0"/>
              <a:t> </a:t>
            </a:r>
            <a:r>
              <a:rPr lang="en-US" dirty="0" err="1"/>
              <a:t>thực</a:t>
            </a:r>
            <a:r>
              <a:rPr lang="en-US" dirty="0"/>
              <a:t> :</a:t>
            </a:r>
            <a:br>
              <a:rPr lang="en-US" dirty="0"/>
            </a:br>
            <a:r>
              <a:rPr lang="en-US" dirty="0"/>
              <a:t>  -</a:t>
            </a:r>
            <a:r>
              <a:rPr lang="en-US" dirty="0" err="1"/>
              <a:t>xác</a:t>
            </a:r>
            <a:r>
              <a:rPr lang="en-US" dirty="0"/>
              <a:t> </a:t>
            </a:r>
            <a:r>
              <a:rPr lang="en-US" dirty="0" err="1"/>
              <a:t>thực</a:t>
            </a:r>
            <a:r>
              <a:rPr lang="en-US" dirty="0"/>
              <a:t> </a:t>
            </a:r>
            <a:r>
              <a:rPr lang="en-US" dirty="0" err="1"/>
              <a:t>tại</a:t>
            </a:r>
            <a:r>
              <a:rPr lang="en-US" dirty="0"/>
              <a:t> </a:t>
            </a:r>
            <a:r>
              <a:rPr lang="en-US" dirty="0" smtClean="0"/>
              <a:t>agent</a:t>
            </a:r>
          </a:p>
          <a:p>
            <a:r>
              <a:rPr lang="en-US" dirty="0" smtClean="0"/>
              <a:t>Fraud detected</a:t>
            </a:r>
          </a:p>
          <a:p>
            <a:pPr marL="0" indent="0">
              <a:buNone/>
            </a:pPr>
            <a:endParaRPr lang="en-US" dirty="0"/>
          </a:p>
        </p:txBody>
      </p:sp>
    </p:spTree>
    <p:extLst>
      <p:ext uri="{BB962C8B-B14F-4D97-AF65-F5344CB8AC3E}">
        <p14:creationId xmlns:p14="http://schemas.microsoft.com/office/powerpoint/2010/main" val="19893265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710464" y="911154"/>
            <a:ext cx="6220279" cy="5816217"/>
          </a:xfrm>
          <a:prstGeom prst="rect">
            <a:avLst/>
          </a:prstGeom>
        </p:spPr>
      </p:pic>
    </p:spTree>
    <p:extLst>
      <p:ext uri="{BB962C8B-B14F-4D97-AF65-F5344CB8AC3E}">
        <p14:creationId xmlns:p14="http://schemas.microsoft.com/office/powerpoint/2010/main" val="2796376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RTA Agent</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8522" y="622300"/>
            <a:ext cx="6853478" cy="6235700"/>
          </a:xfrm>
          <a:prstGeom prst="rect">
            <a:avLst/>
          </a:prstGeom>
        </p:spPr>
      </p:pic>
    </p:spTree>
    <p:extLst>
      <p:ext uri="{BB962C8B-B14F-4D97-AF65-F5344CB8AC3E}">
        <p14:creationId xmlns:p14="http://schemas.microsoft.com/office/powerpoint/2010/main" val="780353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RTA Agent – </a:t>
            </a:r>
            <a:r>
              <a:rPr lang="en-US" dirty="0" err="1" smtClean="0">
                <a:latin typeface="Times New Roman" panose="02020603050405020304" pitchFamily="18" charset="0"/>
                <a:cs typeface="Times New Roman" panose="02020603050405020304" pitchFamily="18" charset="0"/>
              </a:rPr>
              <a:t>Đăng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ký</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8DF259-2FCE-5F60-8D4F-3A9D6064316F}"/>
              </a:ext>
            </a:extLst>
          </p:cNvPr>
          <p:cNvPicPr>
            <a:picLocks noChangeAspect="1"/>
          </p:cNvPicPr>
          <p:nvPr/>
        </p:nvPicPr>
        <p:blipFill>
          <a:blip r:embed="rId3"/>
          <a:stretch>
            <a:fillRect/>
          </a:stretch>
        </p:blipFill>
        <p:spPr>
          <a:xfrm>
            <a:off x="2467897" y="1482442"/>
            <a:ext cx="9284954" cy="5165258"/>
          </a:xfrm>
          <a:prstGeom prst="rect">
            <a:avLst/>
          </a:prstGeom>
        </p:spPr>
      </p:pic>
    </p:spTree>
    <p:extLst>
      <p:ext uri="{BB962C8B-B14F-4D97-AF65-F5344CB8AC3E}">
        <p14:creationId xmlns:p14="http://schemas.microsoft.com/office/powerpoint/2010/main" val="17008233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RTA Agent –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FA0F5DB-CED9-81D4-CFDA-FDEC0856DA44}"/>
              </a:ext>
            </a:extLst>
          </p:cNvPr>
          <p:cNvPicPr>
            <a:picLocks noChangeAspect="1"/>
          </p:cNvPicPr>
          <p:nvPr/>
        </p:nvPicPr>
        <p:blipFill>
          <a:blip r:embed="rId3"/>
          <a:stretch>
            <a:fillRect/>
          </a:stretch>
        </p:blipFill>
        <p:spPr>
          <a:xfrm>
            <a:off x="2589212" y="1569381"/>
            <a:ext cx="8564170" cy="4906060"/>
          </a:xfrm>
          <a:prstGeom prst="rect">
            <a:avLst/>
          </a:prstGeom>
        </p:spPr>
      </p:pic>
    </p:spTree>
    <p:extLst>
      <p:ext uri="{BB962C8B-B14F-4D97-AF65-F5344CB8AC3E}">
        <p14:creationId xmlns:p14="http://schemas.microsoft.com/office/powerpoint/2010/main" val="10004141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RTA Agent – </a:t>
            </a:r>
            <a:r>
              <a:rPr lang="en-US" dirty="0" err="1" smtClean="0">
                <a:latin typeface="Times New Roman" panose="02020603050405020304" pitchFamily="18" charset="0"/>
                <a:cs typeface="Times New Roman" panose="02020603050405020304" pitchFamily="18" charset="0"/>
              </a:rPr>
              <a:t>Huỷ</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giọng</a:t>
            </a:r>
            <a:endParaRPr lang="en-US"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0037BDA-BBED-D4A1-0915-7DEE1AAFF976}"/>
              </a:ext>
            </a:extLst>
          </p:cNvPr>
          <p:cNvPicPr>
            <a:picLocks noChangeAspect="1"/>
          </p:cNvPicPr>
          <p:nvPr/>
        </p:nvPicPr>
        <p:blipFill>
          <a:blip r:embed="rId3"/>
          <a:stretch>
            <a:fillRect/>
          </a:stretch>
        </p:blipFill>
        <p:spPr>
          <a:xfrm>
            <a:off x="2485742" y="2052228"/>
            <a:ext cx="8459381" cy="3658111"/>
          </a:xfrm>
          <a:prstGeom prst="rect">
            <a:avLst/>
          </a:prstGeom>
        </p:spPr>
      </p:pic>
    </p:spTree>
    <p:extLst>
      <p:ext uri="{BB962C8B-B14F-4D97-AF65-F5344CB8AC3E}">
        <p14:creationId xmlns:p14="http://schemas.microsoft.com/office/powerpoint/2010/main" val="10744281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sz="6387" dirty="0" err="1" smtClean="0"/>
              <a:t>Đăng</a:t>
            </a:r>
            <a:r>
              <a:rPr lang="en-US" sz="6387" dirty="0" smtClean="0"/>
              <a:t> </a:t>
            </a:r>
            <a:r>
              <a:rPr lang="en-US" sz="6387" dirty="0" err="1" smtClean="0"/>
              <a:t>ký</a:t>
            </a:r>
            <a:r>
              <a:rPr lang="en-US" sz="6387" dirty="0" smtClean="0"/>
              <a:t> </a:t>
            </a:r>
            <a:r>
              <a:rPr lang="en-US" sz="6387" dirty="0" err="1" smtClean="0"/>
              <a:t>giọng</a:t>
            </a:r>
            <a:r>
              <a:rPr lang="en-US" sz="6387" dirty="0" smtClean="0"/>
              <a:t> </a:t>
            </a:r>
            <a:r>
              <a:rPr lang="en-US" sz="6387" dirty="0" err="1" smtClean="0"/>
              <a:t>nói</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2589192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p:cNvGrpSpPr/>
          <p:nvPr/>
        </p:nvGrpSpPr>
        <p:grpSpPr>
          <a:xfrm>
            <a:off x="2928439" y="4978262"/>
            <a:ext cx="5612442" cy="1031923"/>
            <a:chOff x="4465012" y="7865237"/>
            <a:chExt cx="8435396" cy="1550961"/>
          </a:xfrm>
          <a:solidFill>
            <a:schemeClr val="bg2"/>
          </a:solidFill>
        </p:grpSpPr>
        <p:sp>
          <p:nvSpPr>
            <p:cNvPr id="127" name="מלבן 118"/>
            <p:cNvSpPr/>
            <p:nvPr/>
          </p:nvSpPr>
          <p:spPr>
            <a:xfrm>
              <a:off x="5674350" y="7962923"/>
              <a:ext cx="7226058" cy="1288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endParaRPr lang="en-US" sz="2262" b="1" kern="0" dirty="0">
                <a:solidFill>
                  <a:prstClr val="white"/>
                </a:solidFill>
                <a:latin typeface="Arial"/>
                <a:cs typeface="Arial" panose="020B0604020202020204" pitchFamily="34" charset="0"/>
              </a:endParaRPr>
            </a:p>
          </p:txBody>
        </p:sp>
        <p:sp>
          <p:nvSpPr>
            <p:cNvPr id="128" name="שווה 2047"/>
            <p:cNvSpPr/>
            <p:nvPr/>
          </p:nvSpPr>
          <p:spPr>
            <a:xfrm>
              <a:off x="4465012" y="7865237"/>
              <a:ext cx="1676481" cy="1550961"/>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102" name="Group 101"/>
          <p:cNvGrpSpPr/>
          <p:nvPr/>
        </p:nvGrpSpPr>
        <p:grpSpPr>
          <a:xfrm>
            <a:off x="425457" y="2684635"/>
            <a:ext cx="11002722" cy="1619396"/>
            <a:chOff x="716444" y="3976828"/>
            <a:chExt cx="16536889" cy="2433922"/>
          </a:xfrm>
          <a:solidFill>
            <a:schemeClr val="bg2"/>
          </a:solidFill>
        </p:grpSpPr>
        <p:sp>
          <p:nvSpPr>
            <p:cNvPr id="114" name="מציין מיקום טקסט 13"/>
            <p:cNvSpPr txBox="1">
              <a:spLocks/>
            </p:cNvSpPr>
            <p:nvPr/>
          </p:nvSpPr>
          <p:spPr bwMode="auto">
            <a:xfrm>
              <a:off x="716444"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5" name="מציין מיקום טקסט 13"/>
            <p:cNvSpPr txBox="1">
              <a:spLocks/>
            </p:cNvSpPr>
            <p:nvPr/>
          </p:nvSpPr>
          <p:spPr bwMode="auto">
            <a:xfrm>
              <a:off x="352567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6" name="מציין מיקום טקסט 13"/>
            <p:cNvSpPr txBox="1">
              <a:spLocks/>
            </p:cNvSpPr>
            <p:nvPr/>
          </p:nvSpPr>
          <p:spPr bwMode="auto">
            <a:xfrm>
              <a:off x="6345689"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7" name="מציין מיקום טקסט 13"/>
            <p:cNvSpPr txBox="1">
              <a:spLocks/>
            </p:cNvSpPr>
            <p:nvPr/>
          </p:nvSpPr>
          <p:spPr bwMode="auto">
            <a:xfrm>
              <a:off x="9160885"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8" name="מציין מיקום טקסט 13"/>
            <p:cNvSpPr txBox="1">
              <a:spLocks/>
            </p:cNvSpPr>
            <p:nvPr/>
          </p:nvSpPr>
          <p:spPr bwMode="auto">
            <a:xfrm>
              <a:off x="11983396"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9" name="מציין מיקום טקסט 13"/>
            <p:cNvSpPr txBox="1">
              <a:spLocks/>
            </p:cNvSpPr>
            <p:nvPr/>
          </p:nvSpPr>
          <p:spPr bwMode="auto">
            <a:xfrm>
              <a:off x="1480263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20" name="Cross 119"/>
            <p:cNvSpPr/>
            <p:nvPr/>
          </p:nvSpPr>
          <p:spPr>
            <a:xfrm>
              <a:off x="2630563"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1" name="Cross 120"/>
            <p:cNvSpPr/>
            <p:nvPr/>
          </p:nvSpPr>
          <p:spPr>
            <a:xfrm>
              <a:off x="5442729"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2" name="Cross 121"/>
            <p:cNvSpPr/>
            <p:nvPr/>
          </p:nvSpPr>
          <p:spPr>
            <a:xfrm>
              <a:off x="8266791"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3" name="Cross 122"/>
            <p:cNvSpPr/>
            <p:nvPr/>
          </p:nvSpPr>
          <p:spPr>
            <a:xfrm>
              <a:off x="110861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4" name="Cross 123"/>
            <p:cNvSpPr/>
            <p:nvPr/>
          </p:nvSpPr>
          <p:spPr>
            <a:xfrm>
              <a:off x="139055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grpSp>
      <p:sp>
        <p:nvSpPr>
          <p:cNvPr id="2" name="Title 1"/>
          <p:cNvSpPr>
            <a:spLocks noGrp="1"/>
          </p:cNvSpPr>
          <p:nvPr>
            <p:ph type="title"/>
          </p:nvPr>
        </p:nvSpPr>
        <p:spPr>
          <a:xfrm>
            <a:off x="516124" y="225576"/>
            <a:ext cx="11265633" cy="581525"/>
          </a:xfrm>
        </p:spPr>
        <p:txBody>
          <a:bodyPr>
            <a:normAutofit fontScale="90000"/>
          </a:bodyPr>
          <a:lstStyle/>
          <a:p>
            <a:r>
              <a:rPr lang="en-US" dirty="0" err="1" smtClean="0"/>
              <a:t>Bussiness</a:t>
            </a:r>
            <a:r>
              <a:rPr lang="en-US" dirty="0" smtClean="0"/>
              <a:t> flow</a:t>
            </a:r>
            <a:endParaRPr lang="en-US" dirty="0"/>
          </a:p>
        </p:txBody>
      </p:sp>
      <p:grpSp>
        <p:nvGrpSpPr>
          <p:cNvPr id="125" name="Group 124"/>
          <p:cNvGrpSpPr/>
          <p:nvPr/>
        </p:nvGrpSpPr>
        <p:grpSpPr>
          <a:xfrm>
            <a:off x="2981806" y="5022732"/>
            <a:ext cx="5612442" cy="1031923"/>
            <a:chOff x="4465012" y="7865237"/>
            <a:chExt cx="8435396" cy="1550961"/>
          </a:xfrm>
        </p:grpSpPr>
        <p:sp>
          <p:nvSpPr>
            <p:cNvPr id="58" name="מלבן 118"/>
            <p:cNvSpPr/>
            <p:nvPr/>
          </p:nvSpPr>
          <p:spPr>
            <a:xfrm>
              <a:off x="5674350" y="7962923"/>
              <a:ext cx="7226058" cy="1288294"/>
            </a:xfrm>
            <a:prstGeom prst="rect">
              <a:avLst/>
            </a:prstGeom>
            <a:solidFill>
              <a:schemeClr val="accent6">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r>
                <a:rPr lang="en-US" sz="2262" kern="0" dirty="0" smtClean="0">
                  <a:solidFill>
                    <a:srgbClr val="404041"/>
                  </a:solidFill>
                  <a:latin typeface="Arial"/>
                  <a:cs typeface="Arial" panose="020B0604020202020204" pitchFamily="34" charset="0"/>
                </a:rPr>
                <a:t>Customer Voiceprint</a:t>
              </a:r>
              <a:endParaRPr lang="en-US" sz="2262" kern="0" dirty="0">
                <a:solidFill>
                  <a:srgbClr val="404041"/>
                </a:solidFill>
                <a:latin typeface="Arial"/>
                <a:cs typeface="Arial" panose="020B0604020202020204" pitchFamily="34" charset="0"/>
              </a:endParaRPr>
            </a:p>
          </p:txBody>
        </p:sp>
        <p:sp>
          <p:nvSpPr>
            <p:cNvPr id="59" name="שווה 2047"/>
            <p:cNvSpPr/>
            <p:nvPr/>
          </p:nvSpPr>
          <p:spPr>
            <a:xfrm>
              <a:off x="4465012" y="7865237"/>
              <a:ext cx="1676481" cy="1550961"/>
            </a:xfrm>
            <a:prstGeom prst="mathEqual">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36" name="קבוצה 7"/>
          <p:cNvGrpSpPr/>
          <p:nvPr/>
        </p:nvGrpSpPr>
        <p:grpSpPr>
          <a:xfrm>
            <a:off x="4206886" y="5298328"/>
            <a:ext cx="1265394" cy="460758"/>
            <a:chOff x="7827291" y="1965636"/>
            <a:chExt cx="504839" cy="281087"/>
          </a:xfrm>
        </p:grpSpPr>
        <p:cxnSp>
          <p:nvCxnSpPr>
            <p:cNvPr id="37" name="מחבר ישר 65"/>
            <p:cNvCxnSpPr/>
            <p:nvPr/>
          </p:nvCxnSpPr>
          <p:spPr>
            <a:xfrm>
              <a:off x="8095369"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מחבר ישר 66"/>
            <p:cNvCxnSpPr/>
            <p:nvPr/>
          </p:nvCxnSpPr>
          <p:spPr>
            <a:xfrm>
              <a:off x="807169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67"/>
            <p:cNvCxnSpPr/>
            <p:nvPr/>
          </p:nvCxnSpPr>
          <p:spPr>
            <a:xfrm>
              <a:off x="8048948"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68"/>
            <p:cNvCxnSpPr/>
            <p:nvPr/>
          </p:nvCxnSpPr>
          <p:spPr>
            <a:xfrm>
              <a:off x="8024346"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69"/>
            <p:cNvCxnSpPr/>
            <p:nvPr/>
          </p:nvCxnSpPr>
          <p:spPr>
            <a:xfrm>
              <a:off x="8168457"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מחבר ישר 70"/>
            <p:cNvCxnSpPr/>
            <p:nvPr/>
          </p:nvCxnSpPr>
          <p:spPr>
            <a:xfrm>
              <a:off x="8145710"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מחבר ישר 72"/>
            <p:cNvCxnSpPr/>
            <p:nvPr/>
          </p:nvCxnSpPr>
          <p:spPr>
            <a:xfrm>
              <a:off x="8121108"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74"/>
            <p:cNvCxnSpPr/>
            <p:nvPr/>
          </p:nvCxnSpPr>
          <p:spPr>
            <a:xfrm>
              <a:off x="8213902"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מחבר ישר 75"/>
            <p:cNvCxnSpPr/>
            <p:nvPr/>
          </p:nvCxnSpPr>
          <p:spPr>
            <a:xfrm>
              <a:off x="8190228" y="2046575"/>
              <a:ext cx="0" cy="119208"/>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76"/>
            <p:cNvCxnSpPr/>
            <p:nvPr/>
          </p:nvCxnSpPr>
          <p:spPr>
            <a:xfrm>
              <a:off x="8239641"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מחבר ישר 77"/>
            <p:cNvCxnSpPr/>
            <p:nvPr/>
          </p:nvCxnSpPr>
          <p:spPr>
            <a:xfrm>
              <a:off x="8003961"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מחבר ישר 82"/>
            <p:cNvCxnSpPr/>
            <p:nvPr/>
          </p:nvCxnSpPr>
          <p:spPr>
            <a:xfrm>
              <a:off x="7981214"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מחבר ישר 84"/>
            <p:cNvCxnSpPr/>
            <p:nvPr/>
          </p:nvCxnSpPr>
          <p:spPr>
            <a:xfrm>
              <a:off x="7956612"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85"/>
            <p:cNvCxnSpPr/>
            <p:nvPr/>
          </p:nvCxnSpPr>
          <p:spPr>
            <a:xfrm>
              <a:off x="7930874"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מחבר ישר 105"/>
            <p:cNvCxnSpPr/>
            <p:nvPr/>
          </p:nvCxnSpPr>
          <p:spPr>
            <a:xfrm>
              <a:off x="790426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106"/>
            <p:cNvCxnSpPr/>
            <p:nvPr/>
          </p:nvCxnSpPr>
          <p:spPr>
            <a:xfrm flipH="1">
              <a:off x="7827289" y="2110147"/>
              <a:ext cx="504839" cy="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107"/>
            <p:cNvCxnSpPr/>
            <p:nvPr/>
          </p:nvCxnSpPr>
          <p:spPr>
            <a:xfrm>
              <a:off x="8261560" y="2056920"/>
              <a:ext cx="0" cy="98519"/>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108"/>
            <p:cNvCxnSpPr/>
            <p:nvPr/>
          </p:nvCxnSpPr>
          <p:spPr>
            <a:xfrm>
              <a:off x="8286611" y="2072534"/>
              <a:ext cx="0" cy="6729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129"/>
            <p:cNvCxnSpPr/>
            <p:nvPr/>
          </p:nvCxnSpPr>
          <p:spPr>
            <a:xfrm>
              <a:off x="8313336" y="2078373"/>
              <a:ext cx="0" cy="5561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מחבר ישר 130"/>
            <p:cNvCxnSpPr/>
            <p:nvPr/>
          </p:nvCxnSpPr>
          <p:spPr>
            <a:xfrm>
              <a:off x="7852484" y="2083199"/>
              <a:ext cx="0" cy="4596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מחבר ישר 131"/>
            <p:cNvCxnSpPr/>
            <p:nvPr/>
          </p:nvCxnSpPr>
          <p:spPr>
            <a:xfrm>
              <a:off x="7879209"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87719" y="2738000"/>
            <a:ext cx="11002722" cy="1619396"/>
            <a:chOff x="716444" y="2653429"/>
            <a:chExt cx="16536889" cy="2433922"/>
          </a:xfrm>
        </p:grpSpPr>
        <p:grpSp>
          <p:nvGrpSpPr>
            <p:cNvPr id="87" name="Group 86"/>
            <p:cNvGrpSpPr/>
            <p:nvPr/>
          </p:nvGrpSpPr>
          <p:grpSpPr>
            <a:xfrm>
              <a:off x="716444" y="2653429"/>
              <a:ext cx="16536889" cy="2433922"/>
              <a:chOff x="716444" y="3976828"/>
              <a:chExt cx="16536889" cy="2433922"/>
            </a:xfrm>
          </p:grpSpPr>
          <p:sp>
            <p:nvSpPr>
              <p:cNvPr id="76" name="מציין מיקום טקסט 13"/>
              <p:cNvSpPr txBox="1">
                <a:spLocks/>
              </p:cNvSpPr>
              <p:nvPr/>
            </p:nvSpPr>
            <p:spPr bwMode="auto">
              <a:xfrm>
                <a:off x="716444"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Audio</a:t>
                </a:r>
              </a:p>
            </p:txBody>
          </p:sp>
          <p:sp>
            <p:nvSpPr>
              <p:cNvPr id="77" name="מציין מיקום טקסט 13"/>
              <p:cNvSpPr txBox="1">
                <a:spLocks/>
              </p:cNvSpPr>
              <p:nvPr/>
            </p:nvSpPr>
            <p:spPr bwMode="auto">
              <a:xfrm>
                <a:off x="352567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smtClean="0">
                    <a:solidFill>
                      <a:prstClr val="white"/>
                    </a:solidFill>
                    <a:ea typeface="Helvetica Neue Condensed" charset="0"/>
                  </a:rPr>
                  <a:t>Nice Unique ID </a:t>
                </a:r>
                <a:endParaRPr lang="en" sz="1197" dirty="0">
                  <a:solidFill>
                    <a:prstClr val="white"/>
                  </a:solidFill>
                  <a:ea typeface="Helvetica Neue Condensed" charset="0"/>
                </a:endParaRPr>
              </a:p>
            </p:txBody>
          </p:sp>
          <p:sp>
            <p:nvSpPr>
              <p:cNvPr id="78" name="מציין מיקום טקסט 13"/>
              <p:cNvSpPr txBox="1">
                <a:spLocks/>
              </p:cNvSpPr>
              <p:nvPr/>
            </p:nvSpPr>
            <p:spPr bwMode="auto">
              <a:xfrm>
                <a:off x="6345689"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Authentication Level</a:t>
                </a:r>
              </a:p>
            </p:txBody>
          </p:sp>
          <p:sp>
            <p:nvSpPr>
              <p:cNvPr id="79" name="מציין מיקום טקסט 13"/>
              <p:cNvSpPr txBox="1">
                <a:spLocks/>
              </p:cNvSpPr>
              <p:nvPr/>
            </p:nvSpPr>
            <p:spPr bwMode="auto">
              <a:xfrm>
                <a:off x="9160885"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Customer Consent</a:t>
                </a:r>
              </a:p>
            </p:txBody>
          </p:sp>
          <p:sp>
            <p:nvSpPr>
              <p:cNvPr id="80" name="מציין מיקום טקסט 13"/>
              <p:cNvSpPr txBox="1">
                <a:spLocks/>
              </p:cNvSpPr>
              <p:nvPr/>
            </p:nvSpPr>
            <p:spPr bwMode="auto">
              <a:xfrm>
                <a:off x="11983396"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Security Levels</a:t>
                </a:r>
              </a:p>
            </p:txBody>
          </p:sp>
          <p:sp>
            <p:nvSpPr>
              <p:cNvPr id="81" name="מציין מיקום טקסט 13"/>
              <p:cNvSpPr txBox="1">
                <a:spLocks/>
              </p:cNvSpPr>
              <p:nvPr/>
            </p:nvSpPr>
            <p:spPr bwMode="auto">
              <a:xfrm>
                <a:off x="1480263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Filtering “Noise”</a:t>
                </a:r>
              </a:p>
              <a:p>
                <a:pPr algn="ctr" defTabSz="941052">
                  <a:lnSpc>
                    <a:spcPct val="100000"/>
                  </a:lnSpc>
                  <a:defRPr/>
                </a:pPr>
                <a:r>
                  <a:rPr lang="en" sz="1197" dirty="0">
                    <a:solidFill>
                      <a:prstClr val="white"/>
                    </a:solidFill>
                    <a:ea typeface="Helvetica Neue Condensed" charset="0"/>
                  </a:rPr>
                  <a:t>(Multiple speakers, </a:t>
                </a:r>
                <a:br>
                  <a:rPr lang="en" sz="1197" dirty="0">
                    <a:solidFill>
                      <a:prstClr val="white"/>
                    </a:solidFill>
                    <a:ea typeface="Helvetica Neue Condensed" charset="0"/>
                  </a:rPr>
                </a:br>
                <a:r>
                  <a:rPr lang="en" sz="1197" dirty="0">
                    <a:solidFill>
                      <a:prstClr val="white"/>
                    </a:solidFill>
                    <a:ea typeface="Helvetica Neue Condensed" charset="0"/>
                  </a:rPr>
                  <a:t>on behalf etc.)</a:t>
                </a:r>
              </a:p>
            </p:txBody>
          </p:sp>
          <p:sp>
            <p:nvSpPr>
              <p:cNvPr id="82" name="Cross 81"/>
              <p:cNvSpPr/>
              <p:nvPr/>
            </p:nvSpPr>
            <p:spPr>
              <a:xfrm>
                <a:off x="2630563"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3" name="Cross 82"/>
              <p:cNvSpPr/>
              <p:nvPr/>
            </p:nvSpPr>
            <p:spPr>
              <a:xfrm>
                <a:off x="5442729"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4" name="Cross 83"/>
              <p:cNvSpPr/>
              <p:nvPr/>
            </p:nvSpPr>
            <p:spPr>
              <a:xfrm>
                <a:off x="8266791"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5" name="Cross 84"/>
              <p:cNvSpPr/>
              <p:nvPr/>
            </p:nvSpPr>
            <p:spPr>
              <a:xfrm>
                <a:off x="110861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6" name="Cross 85"/>
              <p:cNvSpPr/>
              <p:nvPr/>
            </p:nvSpPr>
            <p:spPr>
              <a:xfrm>
                <a:off x="139055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grpSp>
        <p:grpSp>
          <p:nvGrpSpPr>
            <p:cNvPr id="89" name="Group 88"/>
            <p:cNvGrpSpPr/>
            <p:nvPr/>
          </p:nvGrpSpPr>
          <p:grpSpPr>
            <a:xfrm>
              <a:off x="4133273" y="3461595"/>
              <a:ext cx="1246704" cy="789164"/>
              <a:chOff x="4133273" y="4809994"/>
              <a:chExt cx="1246704" cy="789164"/>
            </a:xfrm>
          </p:grpSpPr>
          <p:sp>
            <p:nvSpPr>
              <p:cNvPr id="9" name="Freeform 56"/>
              <p:cNvSpPr>
                <a:spLocks/>
              </p:cNvSpPr>
              <p:nvPr/>
            </p:nvSpPr>
            <p:spPr bwMode="auto">
              <a:xfrm>
                <a:off x="4133273" y="4809994"/>
                <a:ext cx="1246704" cy="789164"/>
              </a:xfrm>
              <a:custGeom>
                <a:avLst/>
                <a:gdLst>
                  <a:gd name="T0" fmla="*/ 4688 w 4688"/>
                  <a:gd name="T1" fmla="*/ 2701 h 2928"/>
                  <a:gd name="T2" fmla="*/ 4461 w 4688"/>
                  <a:gd name="T3" fmla="*/ 2928 h 2928"/>
                  <a:gd name="T4" fmla="*/ 227 w 4688"/>
                  <a:gd name="T5" fmla="*/ 2928 h 2928"/>
                  <a:gd name="T6" fmla="*/ 0 w 4688"/>
                  <a:gd name="T7" fmla="*/ 2701 h 2928"/>
                  <a:gd name="T8" fmla="*/ 0 w 4688"/>
                  <a:gd name="T9" fmla="*/ 227 h 2928"/>
                  <a:gd name="T10" fmla="*/ 227 w 4688"/>
                  <a:gd name="T11" fmla="*/ 0 h 2928"/>
                  <a:gd name="T12" fmla="*/ 4461 w 4688"/>
                  <a:gd name="T13" fmla="*/ 0 h 2928"/>
                  <a:gd name="T14" fmla="*/ 4688 w 4688"/>
                  <a:gd name="T15" fmla="*/ 227 h 2928"/>
                  <a:gd name="T16" fmla="*/ 4688 w 4688"/>
                  <a:gd name="T17" fmla="*/ 2701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8" h="2928">
                    <a:moveTo>
                      <a:pt x="4688" y="2701"/>
                    </a:moveTo>
                    <a:cubicBezTo>
                      <a:pt x="4688" y="2827"/>
                      <a:pt x="4586" y="2928"/>
                      <a:pt x="4461" y="2928"/>
                    </a:cubicBezTo>
                    <a:cubicBezTo>
                      <a:pt x="227" y="2928"/>
                      <a:pt x="227" y="2928"/>
                      <a:pt x="227" y="2928"/>
                    </a:cubicBezTo>
                    <a:cubicBezTo>
                      <a:pt x="101" y="2928"/>
                      <a:pt x="0" y="2827"/>
                      <a:pt x="0" y="2701"/>
                    </a:cubicBezTo>
                    <a:cubicBezTo>
                      <a:pt x="0" y="227"/>
                      <a:pt x="0" y="227"/>
                      <a:pt x="0" y="227"/>
                    </a:cubicBezTo>
                    <a:cubicBezTo>
                      <a:pt x="0" y="102"/>
                      <a:pt x="101" y="0"/>
                      <a:pt x="227" y="0"/>
                    </a:cubicBezTo>
                    <a:cubicBezTo>
                      <a:pt x="4461" y="0"/>
                      <a:pt x="4461" y="0"/>
                      <a:pt x="4461" y="0"/>
                    </a:cubicBezTo>
                    <a:cubicBezTo>
                      <a:pt x="4586" y="0"/>
                      <a:pt x="4688" y="102"/>
                      <a:pt x="4688" y="227"/>
                    </a:cubicBezTo>
                    <a:lnTo>
                      <a:pt x="4688" y="2701"/>
                    </a:ln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0" name="Freeform 57"/>
              <p:cNvSpPr>
                <a:spLocks/>
              </p:cNvSpPr>
              <p:nvPr/>
            </p:nvSpPr>
            <p:spPr bwMode="auto">
              <a:xfrm>
                <a:off x="4345272" y="4927748"/>
                <a:ext cx="203276" cy="207024"/>
              </a:xfrm>
              <a:custGeom>
                <a:avLst/>
                <a:gdLst>
                  <a:gd name="T0" fmla="*/ 4 w 765"/>
                  <a:gd name="T1" fmla="*/ 385 h 768"/>
                  <a:gd name="T2" fmla="*/ 382 w 765"/>
                  <a:gd name="T3" fmla="*/ 0 h 768"/>
                  <a:gd name="T4" fmla="*/ 765 w 765"/>
                  <a:gd name="T5" fmla="*/ 386 h 768"/>
                  <a:gd name="T6" fmla="*/ 381 w 765"/>
                  <a:gd name="T7" fmla="*/ 764 h 768"/>
                  <a:gd name="T8" fmla="*/ 4 w 765"/>
                  <a:gd name="T9" fmla="*/ 385 h 768"/>
                </a:gdLst>
                <a:ahLst/>
                <a:cxnLst>
                  <a:cxn ang="0">
                    <a:pos x="T0" y="T1"/>
                  </a:cxn>
                  <a:cxn ang="0">
                    <a:pos x="T2" y="T3"/>
                  </a:cxn>
                  <a:cxn ang="0">
                    <a:pos x="T4" y="T5"/>
                  </a:cxn>
                  <a:cxn ang="0">
                    <a:pos x="T6" y="T7"/>
                  </a:cxn>
                  <a:cxn ang="0">
                    <a:pos x="T8" y="T9"/>
                  </a:cxn>
                </a:cxnLst>
                <a:rect l="0" t="0" r="r" b="b"/>
                <a:pathLst>
                  <a:path w="765" h="768">
                    <a:moveTo>
                      <a:pt x="4" y="385"/>
                    </a:moveTo>
                    <a:cubicBezTo>
                      <a:pt x="0" y="171"/>
                      <a:pt x="176" y="4"/>
                      <a:pt x="382" y="0"/>
                    </a:cubicBezTo>
                    <a:cubicBezTo>
                      <a:pt x="595" y="3"/>
                      <a:pt x="762" y="173"/>
                      <a:pt x="765" y="386"/>
                    </a:cubicBezTo>
                    <a:cubicBezTo>
                      <a:pt x="762" y="600"/>
                      <a:pt x="594" y="767"/>
                      <a:pt x="381" y="764"/>
                    </a:cubicBezTo>
                    <a:cubicBezTo>
                      <a:pt x="168" y="768"/>
                      <a:pt x="1" y="592"/>
                      <a:pt x="4" y="385"/>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1" name="Freeform 58"/>
              <p:cNvSpPr>
                <a:spLocks/>
              </p:cNvSpPr>
              <p:nvPr/>
            </p:nvSpPr>
            <p:spPr bwMode="auto">
              <a:xfrm>
                <a:off x="4251924" y="5163879"/>
                <a:ext cx="377762" cy="239758"/>
              </a:xfrm>
              <a:custGeom>
                <a:avLst/>
                <a:gdLst>
                  <a:gd name="T0" fmla="*/ 1288 w 1419"/>
                  <a:gd name="T1" fmla="*/ 891 h 891"/>
                  <a:gd name="T2" fmla="*/ 127 w 1419"/>
                  <a:gd name="T3" fmla="*/ 885 h 891"/>
                  <a:gd name="T4" fmla="*/ 3 w 1419"/>
                  <a:gd name="T5" fmla="*/ 756 h 891"/>
                  <a:gd name="T6" fmla="*/ 4 w 1419"/>
                  <a:gd name="T7" fmla="*/ 737 h 891"/>
                  <a:gd name="T8" fmla="*/ 2 w 1419"/>
                  <a:gd name="T9" fmla="*/ 646 h 891"/>
                  <a:gd name="T10" fmla="*/ 2 w 1419"/>
                  <a:gd name="T11" fmla="*/ 497 h 891"/>
                  <a:gd name="T12" fmla="*/ 501 w 1419"/>
                  <a:gd name="T13" fmla="*/ 1 h 891"/>
                  <a:gd name="T14" fmla="*/ 921 w 1419"/>
                  <a:gd name="T15" fmla="*/ 0 h 891"/>
                  <a:gd name="T16" fmla="*/ 1415 w 1419"/>
                  <a:gd name="T17" fmla="*/ 501 h 891"/>
                  <a:gd name="T18" fmla="*/ 1415 w 1419"/>
                  <a:gd name="T19" fmla="*/ 657 h 891"/>
                  <a:gd name="T20" fmla="*/ 1411 w 1419"/>
                  <a:gd name="T21" fmla="*/ 741 h 891"/>
                  <a:gd name="T22" fmla="*/ 1410 w 1419"/>
                  <a:gd name="T23" fmla="*/ 767 h 891"/>
                  <a:gd name="T24" fmla="*/ 1288 w 1419"/>
                  <a:gd name="T25"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891">
                    <a:moveTo>
                      <a:pt x="1288" y="891"/>
                    </a:moveTo>
                    <a:cubicBezTo>
                      <a:pt x="127" y="885"/>
                      <a:pt x="127" y="885"/>
                      <a:pt x="127" y="885"/>
                    </a:cubicBezTo>
                    <a:cubicBezTo>
                      <a:pt x="56" y="881"/>
                      <a:pt x="0" y="827"/>
                      <a:pt x="3" y="756"/>
                    </a:cubicBezTo>
                    <a:cubicBezTo>
                      <a:pt x="4" y="737"/>
                      <a:pt x="4" y="737"/>
                      <a:pt x="4" y="737"/>
                    </a:cubicBezTo>
                    <a:cubicBezTo>
                      <a:pt x="2" y="646"/>
                      <a:pt x="2" y="646"/>
                      <a:pt x="2" y="646"/>
                    </a:cubicBezTo>
                    <a:cubicBezTo>
                      <a:pt x="2" y="497"/>
                      <a:pt x="2" y="497"/>
                      <a:pt x="2" y="497"/>
                    </a:cubicBezTo>
                    <a:cubicBezTo>
                      <a:pt x="5" y="128"/>
                      <a:pt x="230" y="2"/>
                      <a:pt x="501" y="1"/>
                    </a:cubicBezTo>
                    <a:cubicBezTo>
                      <a:pt x="921" y="0"/>
                      <a:pt x="921" y="0"/>
                      <a:pt x="921" y="0"/>
                    </a:cubicBezTo>
                    <a:cubicBezTo>
                      <a:pt x="1192" y="6"/>
                      <a:pt x="1419" y="126"/>
                      <a:pt x="1415" y="501"/>
                    </a:cubicBezTo>
                    <a:cubicBezTo>
                      <a:pt x="1415" y="657"/>
                      <a:pt x="1415" y="657"/>
                      <a:pt x="1415" y="657"/>
                    </a:cubicBezTo>
                    <a:cubicBezTo>
                      <a:pt x="1411" y="741"/>
                      <a:pt x="1411" y="741"/>
                      <a:pt x="1411" y="741"/>
                    </a:cubicBezTo>
                    <a:cubicBezTo>
                      <a:pt x="1410" y="767"/>
                      <a:pt x="1410" y="767"/>
                      <a:pt x="1410" y="767"/>
                    </a:cubicBezTo>
                    <a:cubicBezTo>
                      <a:pt x="1413" y="831"/>
                      <a:pt x="1359" y="887"/>
                      <a:pt x="1288" y="891"/>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2" name="Freeform 59"/>
              <p:cNvSpPr>
                <a:spLocks/>
              </p:cNvSpPr>
              <p:nvPr/>
            </p:nvSpPr>
            <p:spPr bwMode="auto">
              <a:xfrm>
                <a:off x="4720419" y="5249695"/>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3" name="Freeform 59"/>
              <p:cNvSpPr>
                <a:spLocks/>
              </p:cNvSpPr>
              <p:nvPr/>
            </p:nvSpPr>
            <p:spPr bwMode="auto">
              <a:xfrm>
                <a:off x="4720420" y="5347862"/>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grpSp>
        <p:sp>
          <p:nvSpPr>
            <p:cNvPr id="22" name="Freeform 15"/>
            <p:cNvSpPr>
              <a:spLocks noEditPoints="1"/>
            </p:cNvSpPr>
            <p:nvPr/>
          </p:nvSpPr>
          <p:spPr bwMode="auto">
            <a:xfrm>
              <a:off x="15700488" y="3360218"/>
              <a:ext cx="661788" cy="705220"/>
            </a:xfrm>
            <a:custGeom>
              <a:avLst/>
              <a:gdLst>
                <a:gd name="T0" fmla="*/ 955 w 1909"/>
                <a:gd name="T1" fmla="*/ 0 h 1975"/>
                <a:gd name="T2" fmla="*/ 0 w 1909"/>
                <a:gd name="T3" fmla="*/ 246 h 1975"/>
                <a:gd name="T4" fmla="*/ 0 w 1909"/>
                <a:gd name="T5" fmla="*/ 262 h 1975"/>
                <a:gd name="T6" fmla="*/ 4 w 1909"/>
                <a:gd name="T7" fmla="*/ 267 h 1975"/>
                <a:gd name="T8" fmla="*/ 52 w 1909"/>
                <a:gd name="T9" fmla="*/ 337 h 1975"/>
                <a:gd name="T10" fmla="*/ 754 w 1909"/>
                <a:gd name="T11" fmla="*/ 1268 h 1975"/>
                <a:gd name="T12" fmla="*/ 800 w 1909"/>
                <a:gd name="T13" fmla="*/ 1521 h 1975"/>
                <a:gd name="T14" fmla="*/ 805 w 1909"/>
                <a:gd name="T15" fmla="*/ 1565 h 1975"/>
                <a:gd name="T16" fmla="*/ 805 w 1909"/>
                <a:gd name="T17" fmla="*/ 1919 h 1975"/>
                <a:gd name="T18" fmla="*/ 860 w 1909"/>
                <a:gd name="T19" fmla="*/ 1975 h 1975"/>
                <a:gd name="T20" fmla="*/ 1035 w 1909"/>
                <a:gd name="T21" fmla="*/ 1975 h 1975"/>
                <a:gd name="T22" fmla="*/ 1091 w 1909"/>
                <a:gd name="T23" fmla="*/ 1919 h 1975"/>
                <a:gd name="T24" fmla="*/ 1091 w 1909"/>
                <a:gd name="T25" fmla="*/ 1372 h 1975"/>
                <a:gd name="T26" fmla="*/ 1179 w 1909"/>
                <a:gd name="T27" fmla="*/ 1189 h 1975"/>
                <a:gd name="T28" fmla="*/ 1853 w 1909"/>
                <a:gd name="T29" fmla="*/ 337 h 1975"/>
                <a:gd name="T30" fmla="*/ 1909 w 1909"/>
                <a:gd name="T31" fmla="*/ 246 h 1975"/>
                <a:gd name="T32" fmla="*/ 955 w 1909"/>
                <a:gd name="T33" fmla="*/ 0 h 1975"/>
                <a:gd name="T34" fmla="*/ 955 w 1909"/>
                <a:gd name="T35" fmla="*/ 440 h 1975"/>
                <a:gd name="T36" fmla="*/ 162 w 1909"/>
                <a:gd name="T37" fmla="*/ 278 h 1975"/>
                <a:gd name="T38" fmla="*/ 955 w 1909"/>
                <a:gd name="T39" fmla="*/ 117 h 1975"/>
                <a:gd name="T40" fmla="*/ 1748 w 1909"/>
                <a:gd name="T41" fmla="*/ 278 h 1975"/>
                <a:gd name="T42" fmla="*/ 955 w 1909"/>
                <a:gd name="T43" fmla="*/ 440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9" h="1975">
                  <a:moveTo>
                    <a:pt x="955" y="0"/>
                  </a:moveTo>
                  <a:cubicBezTo>
                    <a:pt x="428" y="0"/>
                    <a:pt x="0" y="110"/>
                    <a:pt x="0" y="246"/>
                  </a:cubicBezTo>
                  <a:cubicBezTo>
                    <a:pt x="0" y="262"/>
                    <a:pt x="0" y="262"/>
                    <a:pt x="0" y="262"/>
                  </a:cubicBezTo>
                  <a:cubicBezTo>
                    <a:pt x="4" y="267"/>
                    <a:pt x="4" y="267"/>
                    <a:pt x="4" y="267"/>
                  </a:cubicBezTo>
                  <a:cubicBezTo>
                    <a:pt x="10" y="285"/>
                    <a:pt x="33" y="320"/>
                    <a:pt x="52" y="337"/>
                  </a:cubicBezTo>
                  <a:cubicBezTo>
                    <a:pt x="754" y="1268"/>
                    <a:pt x="754" y="1268"/>
                    <a:pt x="754" y="1268"/>
                  </a:cubicBezTo>
                  <a:cubicBezTo>
                    <a:pt x="754" y="1268"/>
                    <a:pt x="800" y="1334"/>
                    <a:pt x="800" y="1521"/>
                  </a:cubicBezTo>
                  <a:cubicBezTo>
                    <a:pt x="800" y="1537"/>
                    <a:pt x="802" y="1551"/>
                    <a:pt x="805" y="1565"/>
                  </a:cubicBezTo>
                  <a:cubicBezTo>
                    <a:pt x="805" y="1919"/>
                    <a:pt x="805" y="1919"/>
                    <a:pt x="805" y="1919"/>
                  </a:cubicBezTo>
                  <a:cubicBezTo>
                    <a:pt x="805" y="1950"/>
                    <a:pt x="830" y="1975"/>
                    <a:pt x="860" y="1975"/>
                  </a:cubicBezTo>
                  <a:cubicBezTo>
                    <a:pt x="1035" y="1975"/>
                    <a:pt x="1035" y="1975"/>
                    <a:pt x="1035" y="1975"/>
                  </a:cubicBezTo>
                  <a:cubicBezTo>
                    <a:pt x="1066" y="1975"/>
                    <a:pt x="1091" y="1950"/>
                    <a:pt x="1091" y="1919"/>
                  </a:cubicBezTo>
                  <a:cubicBezTo>
                    <a:pt x="1091" y="1372"/>
                    <a:pt x="1091" y="1372"/>
                    <a:pt x="1091" y="1372"/>
                  </a:cubicBezTo>
                  <a:cubicBezTo>
                    <a:pt x="1099" y="1330"/>
                    <a:pt x="1123" y="1249"/>
                    <a:pt x="1179" y="1189"/>
                  </a:cubicBezTo>
                  <a:cubicBezTo>
                    <a:pt x="1245" y="1119"/>
                    <a:pt x="1699" y="537"/>
                    <a:pt x="1853" y="337"/>
                  </a:cubicBezTo>
                  <a:cubicBezTo>
                    <a:pt x="1889" y="311"/>
                    <a:pt x="1909" y="275"/>
                    <a:pt x="1909" y="246"/>
                  </a:cubicBezTo>
                  <a:cubicBezTo>
                    <a:pt x="1909" y="110"/>
                    <a:pt x="1482" y="0"/>
                    <a:pt x="955" y="0"/>
                  </a:cubicBezTo>
                  <a:close/>
                  <a:moveTo>
                    <a:pt x="955" y="440"/>
                  </a:moveTo>
                  <a:cubicBezTo>
                    <a:pt x="517" y="440"/>
                    <a:pt x="162" y="368"/>
                    <a:pt x="162" y="278"/>
                  </a:cubicBezTo>
                  <a:cubicBezTo>
                    <a:pt x="162" y="189"/>
                    <a:pt x="517" y="117"/>
                    <a:pt x="955" y="117"/>
                  </a:cubicBezTo>
                  <a:cubicBezTo>
                    <a:pt x="1393" y="117"/>
                    <a:pt x="1748" y="189"/>
                    <a:pt x="1748" y="278"/>
                  </a:cubicBezTo>
                  <a:cubicBezTo>
                    <a:pt x="1748" y="368"/>
                    <a:pt x="1393" y="440"/>
                    <a:pt x="955" y="440"/>
                  </a:cubicBezTo>
                  <a:close/>
                </a:path>
              </a:pathLst>
            </a:custGeom>
            <a:noFill/>
            <a:ln w="19050">
              <a:solidFill>
                <a:schemeClr val="bg1"/>
              </a:solidFill>
            </a:ln>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pic>
          <p:nvPicPr>
            <p:cNvPr id="88" name="Picture 87"/>
            <p:cNvPicPr>
              <a:picLocks noChangeAspect="1"/>
            </p:cNvPicPr>
            <p:nvPr/>
          </p:nvPicPr>
          <p:blipFill>
            <a:blip r:embed="rId3"/>
            <a:stretch>
              <a:fillRect/>
            </a:stretch>
          </p:blipFill>
          <p:spPr>
            <a:xfrm>
              <a:off x="1244260" y="3397011"/>
              <a:ext cx="1181358" cy="846182"/>
            </a:xfrm>
            <a:prstGeom prst="rect">
              <a:avLst/>
            </a:prstGeom>
          </p:spPr>
        </p:pic>
        <p:pic>
          <p:nvPicPr>
            <p:cNvPr id="90" name="Picture 89"/>
            <p:cNvPicPr>
              <a:picLocks noChangeAspect="1"/>
            </p:cNvPicPr>
            <p:nvPr/>
          </p:nvPicPr>
          <p:blipFill>
            <a:blip r:embed="rId4"/>
            <a:stretch>
              <a:fillRect/>
            </a:stretch>
          </p:blipFill>
          <p:spPr>
            <a:xfrm>
              <a:off x="7120009" y="3052189"/>
              <a:ext cx="906112" cy="1198014"/>
            </a:xfrm>
            <a:prstGeom prst="rect">
              <a:avLst/>
            </a:prstGeom>
          </p:spPr>
        </p:pic>
        <p:pic>
          <p:nvPicPr>
            <p:cNvPr id="91" name="Picture 90"/>
            <p:cNvPicPr>
              <a:picLocks noChangeAspect="1"/>
            </p:cNvPicPr>
            <p:nvPr/>
          </p:nvPicPr>
          <p:blipFill>
            <a:blip r:embed="rId5"/>
            <a:stretch>
              <a:fillRect/>
            </a:stretch>
          </p:blipFill>
          <p:spPr>
            <a:xfrm>
              <a:off x="9802154" y="3376696"/>
              <a:ext cx="1129626" cy="886810"/>
            </a:xfrm>
            <a:prstGeom prst="rect">
              <a:avLst/>
            </a:prstGeom>
          </p:spPr>
        </p:pic>
        <p:pic>
          <p:nvPicPr>
            <p:cNvPr id="93" name="Picture 92"/>
            <p:cNvPicPr>
              <a:picLocks noChangeAspect="1"/>
            </p:cNvPicPr>
            <p:nvPr/>
          </p:nvPicPr>
          <p:blipFill>
            <a:blip r:embed="rId6"/>
            <a:stretch>
              <a:fillRect/>
            </a:stretch>
          </p:blipFill>
          <p:spPr>
            <a:xfrm>
              <a:off x="12870368" y="3479438"/>
              <a:ext cx="662282" cy="840076"/>
            </a:xfrm>
            <a:prstGeom prst="rect">
              <a:avLst/>
            </a:prstGeom>
          </p:spPr>
        </p:pic>
      </p:grpSp>
      <p:sp>
        <p:nvSpPr>
          <p:cNvPr id="95" name="TextBox 72"/>
          <p:cNvSpPr txBox="1"/>
          <p:nvPr/>
        </p:nvSpPr>
        <p:spPr>
          <a:xfrm>
            <a:off x="8126901" y="1491398"/>
            <a:ext cx="2602032" cy="5547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171450" indent="-171450">
              <a:spcBef>
                <a:spcPts val="600"/>
              </a:spcBef>
              <a:buFont typeface="Arial" panose="020B0604020202020204" pitchFamily="34" charset="0"/>
              <a:buChar char="•"/>
              <a:defRPr sz="900"/>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pPr marL="111051" indent="-80428" defTabSz="340494">
              <a:spcBef>
                <a:spcPts val="0"/>
              </a:spcBef>
              <a:buClr>
                <a:srgbClr val="069EDB"/>
              </a:buClr>
              <a:defRPr/>
            </a:pPr>
            <a:r>
              <a:rPr lang="en-US" sz="1596" kern="0" dirty="0" smtClean="0">
                <a:solidFill>
                  <a:srgbClr val="404041"/>
                </a:solidFill>
                <a:latin typeface="Arial"/>
                <a:cs typeface="Arial" panose="020B0604020202020204" pitchFamily="34" charset="0"/>
              </a:rPr>
              <a:t>Authentication Level</a:t>
            </a:r>
            <a:endParaRPr lang="en-US" sz="1596" kern="0" dirty="0">
              <a:solidFill>
                <a:srgbClr val="404041"/>
              </a:solidFill>
              <a:latin typeface="Arial"/>
              <a:cs typeface="Arial" panose="020B0604020202020204" pitchFamily="34" charset="0"/>
            </a:endParaRP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Automatic Number Identification</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Inconsistency Check</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Fraud Detection </a:t>
            </a:r>
          </a:p>
        </p:txBody>
      </p:sp>
      <p:sp>
        <p:nvSpPr>
          <p:cNvPr id="97" name="TextBox 72"/>
          <p:cNvSpPr txBox="1"/>
          <p:nvPr/>
        </p:nvSpPr>
        <p:spPr>
          <a:xfrm>
            <a:off x="3511049" y="1659462"/>
            <a:ext cx="2000250" cy="4330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340494">
              <a:spcBef>
                <a:spcPts val="447"/>
              </a:spcBef>
              <a:defRPr/>
            </a:pPr>
            <a:r>
              <a:rPr lang="en-US" sz="1596" kern="0" dirty="0" err="1" smtClean="0">
                <a:solidFill>
                  <a:srgbClr val="404041"/>
                </a:solidFill>
                <a:latin typeface="Arial"/>
                <a:cs typeface="Arial" panose="020B0604020202020204" pitchFamily="34" charset="0"/>
              </a:rPr>
              <a:t>Xác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thực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thủ</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tại</a:t>
            </a:r>
            <a:r>
              <a:rPr lang="en-US" sz="1596" kern="0" dirty="0" smtClean="0">
                <a:solidFill>
                  <a:srgbClr val="404041"/>
                </a:solidFill>
                <a:latin typeface="Arial"/>
                <a:cs typeface="Arial" panose="020B0604020202020204" pitchFamily="34" charset="0"/>
              </a:rPr>
              <a:t> agent </a:t>
            </a:r>
            <a:r>
              <a:rPr lang="en-US" sz="1596" kern="0" dirty="0" err="1" smtClean="0">
                <a:solidFill>
                  <a:srgbClr val="404041"/>
                </a:solidFill>
                <a:latin typeface="Arial"/>
                <a:cs typeface="Arial" panose="020B0604020202020204" pitchFamily="34" charset="0"/>
              </a:rPr>
              <a:t>thành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sẽ </a:t>
            </a:r>
            <a:r>
              <a:rPr lang="en-US" sz="1596" kern="0" dirty="0" err="1" smtClean="0">
                <a:solidFill>
                  <a:srgbClr val="404041"/>
                </a:solidFill>
                <a:latin typeface="Arial"/>
                <a:cs typeface="Arial" panose="020B0604020202020204" pitchFamily="34" charset="0"/>
              </a:rPr>
              <a:t>được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đánh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dấu</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với</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AuthenLevel</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cao</a:t>
            </a:r>
            <a:endParaRPr lang="en-US" sz="1596" kern="0" dirty="0">
              <a:solidFill>
                <a:srgbClr val="404041"/>
              </a:solidFill>
              <a:latin typeface="Arial"/>
              <a:cs typeface="Arial" panose="020B0604020202020204" pitchFamily="34" charset="0"/>
            </a:endParaRPr>
          </a:p>
          <a:p>
            <a:pPr algn="ctr" defTabSz="340494">
              <a:defRPr/>
            </a:pPr>
            <a:endParaRPr lang="en-US" sz="1064" kern="0" dirty="0">
              <a:solidFill>
                <a:srgbClr val="404041"/>
              </a:solidFill>
              <a:latin typeface="Arial"/>
              <a:cs typeface="Arial" panose="020B0604020202020204" pitchFamily="34" charset="0"/>
            </a:endParaRPr>
          </a:p>
        </p:txBody>
      </p:sp>
      <p:cxnSp>
        <p:nvCxnSpPr>
          <p:cNvPr id="5" name="מחבר ישר 4"/>
          <p:cNvCxnSpPr/>
          <p:nvPr/>
        </p:nvCxnSpPr>
        <p:spPr>
          <a:xfrm>
            <a:off x="4616488" y="2166940"/>
            <a:ext cx="0" cy="57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מחבר ישר 73"/>
          <p:cNvCxnSpPr/>
          <p:nvPr/>
        </p:nvCxnSpPr>
        <p:spPr>
          <a:xfrm>
            <a:off x="8169421" y="2166940"/>
            <a:ext cx="0" cy="5710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894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24" y="225576"/>
            <a:ext cx="11265633" cy="581525"/>
          </a:xfrm>
        </p:spPr>
        <p:txBody>
          <a:bodyPr>
            <a:normAutofit fontScale="90000"/>
          </a:bodyPr>
          <a:lstStyle/>
          <a:p>
            <a:r>
              <a:rPr lang="en-US" dirty="0" smtClean="0"/>
              <a:t>LL flow</a:t>
            </a:r>
            <a:endParaRPr lang="en-US" dirty="0"/>
          </a:p>
        </p:txBody>
      </p:sp>
      <p:pic>
        <p:nvPicPr>
          <p:cNvPr id="4" name="Picture 3"/>
          <p:cNvPicPr>
            <a:picLocks noChangeAspect="1"/>
          </p:cNvPicPr>
          <p:nvPr/>
        </p:nvPicPr>
        <p:blipFill>
          <a:blip r:embed="rId3"/>
          <a:stretch>
            <a:fillRect/>
          </a:stretch>
        </p:blipFill>
        <p:spPr>
          <a:xfrm>
            <a:off x="1494756" y="1001730"/>
            <a:ext cx="10480710" cy="4598970"/>
          </a:xfrm>
          <a:prstGeom prst="rect">
            <a:avLst/>
          </a:prstGeom>
        </p:spPr>
      </p:pic>
      <p:sp>
        <p:nvSpPr>
          <p:cNvPr id="6" name="TextBox 5"/>
          <p:cNvSpPr txBox="1"/>
          <p:nvPr/>
        </p:nvSpPr>
        <p:spPr>
          <a:xfrm>
            <a:off x="8258175" y="4076700"/>
            <a:ext cx="670376" cy="246221"/>
          </a:xfrm>
          <a:prstGeom prst="rect">
            <a:avLst/>
          </a:prstGeom>
          <a:noFill/>
        </p:spPr>
        <p:txBody>
          <a:bodyPr wrap="non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engaged</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0896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Voice biometrics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khách hàng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Phương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PIN...).</a:t>
            </a:r>
          </a:p>
        </p:txBody>
      </p:sp>
      <p:pic>
        <p:nvPicPr>
          <p:cNvPr id="1026" name="Picture 2" descr="NICE AIR &amp; Engage Omnichannel Interaction Recording: Driving Valu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11" y="3127254"/>
            <a:ext cx="6623917" cy="331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en-US" sz="6387" dirty="0" err="1" smtClean="0"/>
              <a:t>Xác</a:t>
            </a:r>
            <a:r>
              <a:rPr lang="en-US" sz="6387" dirty="0" smtClean="0"/>
              <a:t> </a:t>
            </a:r>
            <a:r>
              <a:rPr lang="en-US" sz="6387" dirty="0" err="1" smtClean="0"/>
              <a:t>thực</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522950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5094" y="240061"/>
            <a:ext cx="11265633" cy="581525"/>
          </a:xfrm>
        </p:spPr>
        <p:txBody>
          <a:bodyPr/>
          <a:lstStyle/>
          <a:p>
            <a:r>
              <a:rPr lang="en-US" dirty="0" err="1" smtClean="0"/>
              <a:t>HighLevel</a:t>
            </a:r>
            <a:r>
              <a:rPr lang="en-US" dirty="0" smtClean="0"/>
              <a:t> Flow </a:t>
            </a:r>
            <a:r>
              <a:rPr lang="en-US" dirty="0" err="1" smtClean="0"/>
              <a:t>của</a:t>
            </a:r>
            <a:r>
              <a:rPr lang="en-US" dirty="0" smtClean="0"/>
              <a:t> </a:t>
            </a:r>
            <a:r>
              <a:rPr lang="en-US" dirty="0" err="1" smtClean="0"/>
              <a:t>xác</a:t>
            </a:r>
            <a:r>
              <a:rPr lang="en-US" dirty="0" smtClean="0"/>
              <a:t> </a:t>
            </a:r>
            <a:r>
              <a:rPr lang="en-US" dirty="0" err="1" smtClean="0"/>
              <a:t>thực</a:t>
            </a:r>
            <a:endParaRPr lang="en-US" dirty="0"/>
          </a:p>
        </p:txBody>
      </p:sp>
      <p:cxnSp>
        <p:nvCxnSpPr>
          <p:cNvPr id="8" name="מחבר מרפקי 7"/>
          <p:cNvCxnSpPr>
            <a:stCxn id="56" idx="0"/>
          </p:cNvCxnSpPr>
          <p:nvPr/>
        </p:nvCxnSpPr>
        <p:spPr>
          <a:xfrm rot="5400000" flipH="1" flipV="1">
            <a:off x="81863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מחבר מרפקי 58"/>
          <p:cNvCxnSpPr/>
          <p:nvPr/>
        </p:nvCxnSpPr>
        <p:spPr>
          <a:xfrm rot="5400000" flipH="1" flipV="1">
            <a:off x="3889260"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מחבר מרפקי 59"/>
          <p:cNvCxnSpPr/>
          <p:nvPr/>
        </p:nvCxnSpPr>
        <p:spPr>
          <a:xfrm rot="5400000" flipH="1" flipV="1">
            <a:off x="694892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מחבר מרפקי 60"/>
          <p:cNvCxnSpPr/>
          <p:nvPr/>
        </p:nvCxnSpPr>
        <p:spPr>
          <a:xfrm rot="16200000" flipH="1">
            <a:off x="2355280"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מחבר מרפקי 61"/>
          <p:cNvCxnSpPr/>
          <p:nvPr/>
        </p:nvCxnSpPr>
        <p:spPr>
          <a:xfrm rot="16200000" flipH="1">
            <a:off x="5409966"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מחבר מרפקי 62"/>
          <p:cNvCxnSpPr/>
          <p:nvPr/>
        </p:nvCxnSpPr>
        <p:spPr>
          <a:xfrm rot="16200000" flipH="1">
            <a:off x="8551297" y="3677514"/>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3" name="קבוצה 82"/>
          <p:cNvGrpSpPr/>
          <p:nvPr/>
        </p:nvGrpSpPr>
        <p:grpSpPr>
          <a:xfrm>
            <a:off x="564686" y="4016605"/>
            <a:ext cx="1830424" cy="1830425"/>
            <a:chOff x="832123" y="6032215"/>
            <a:chExt cx="2751094" cy="2751095"/>
          </a:xfrm>
        </p:grpSpPr>
        <p:sp>
          <p:nvSpPr>
            <p:cNvPr id="56" name="אליפסה 55"/>
            <p:cNvSpPr/>
            <p:nvPr/>
          </p:nvSpPr>
          <p:spPr>
            <a:xfrm>
              <a:off x="832123" y="6032215"/>
              <a:ext cx="2751094" cy="2751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9" name="מלבן 8"/>
            <p:cNvSpPr/>
            <p:nvPr/>
          </p:nvSpPr>
          <p:spPr>
            <a:xfrm>
              <a:off x="1019670" y="6206925"/>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a:t>
              </a:r>
              <a:r>
                <a:rPr lang="en-US" sz="1330" kern="0" dirty="0" err="1" smtClean="0">
                  <a:solidFill>
                    <a:prstClr val="white"/>
                  </a:solidFill>
                </a:rPr>
                <a:t>cuộc</a:t>
              </a:r>
              <a:r>
                <a:rPr lang="en-US" sz="1330" kern="0" dirty="0" smtClean="0">
                  <a:solidFill>
                    <a:prstClr val="white"/>
                  </a:solidFill>
                </a:rPr>
                <a:t> </a:t>
              </a:r>
              <a:r>
                <a:rPr lang="en-US" sz="1330" kern="0" dirty="0" err="1" smtClean="0">
                  <a:solidFill>
                    <a:prstClr val="white"/>
                  </a:solidFill>
                </a:rPr>
                <a:t>gọi</a:t>
              </a:r>
              <a:endParaRPr lang="en-US" sz="1330" kern="0" dirty="0">
                <a:solidFill>
                  <a:prstClr val="white"/>
                </a:solidFill>
              </a:endParaRPr>
            </a:p>
          </p:txBody>
        </p:sp>
        <p:grpSp>
          <p:nvGrpSpPr>
            <p:cNvPr id="64" name="Group 67"/>
            <p:cNvGrpSpPr/>
            <p:nvPr/>
          </p:nvGrpSpPr>
          <p:grpSpPr>
            <a:xfrm>
              <a:off x="1793977" y="6822079"/>
              <a:ext cx="827387" cy="810889"/>
              <a:chOff x="6734175" y="3548165"/>
              <a:chExt cx="557213" cy="546100"/>
            </a:xfrm>
            <a:solidFill>
              <a:schemeClr val="bg1"/>
            </a:solidFill>
          </p:grpSpPr>
          <p:sp>
            <p:nvSpPr>
              <p:cNvPr id="65" name="Freeform 29"/>
              <p:cNvSpPr>
                <a:spLocks noEditPoints="1"/>
              </p:cNvSpPr>
              <p:nvPr/>
            </p:nvSpPr>
            <p:spPr bwMode="auto">
              <a:xfrm>
                <a:off x="6734175" y="354816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6" name="Freeform 30"/>
              <p:cNvSpPr>
                <a:spLocks/>
              </p:cNvSpPr>
              <p:nvPr/>
            </p:nvSpPr>
            <p:spPr bwMode="auto">
              <a:xfrm>
                <a:off x="6996113" y="3662465"/>
                <a:ext cx="184150" cy="182563"/>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7" name="Freeform 31"/>
              <p:cNvSpPr>
                <a:spLocks/>
              </p:cNvSpPr>
              <p:nvPr/>
            </p:nvSpPr>
            <p:spPr bwMode="auto">
              <a:xfrm>
                <a:off x="7010400" y="358944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4" name="קבוצה 83"/>
          <p:cNvGrpSpPr/>
          <p:nvPr/>
        </p:nvGrpSpPr>
        <p:grpSpPr>
          <a:xfrm>
            <a:off x="2094354" y="1164420"/>
            <a:ext cx="1830424" cy="1830425"/>
            <a:chOff x="3131186" y="1745434"/>
            <a:chExt cx="2751094" cy="2751095"/>
          </a:xfrm>
        </p:grpSpPr>
        <p:sp>
          <p:nvSpPr>
            <p:cNvPr id="2" name="אליפסה 1"/>
            <p:cNvSpPr/>
            <p:nvPr/>
          </p:nvSpPr>
          <p:spPr>
            <a:xfrm>
              <a:off x="3131186" y="1745434"/>
              <a:ext cx="2751094" cy="2751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0" name="מלבן 9"/>
            <p:cNvSpPr/>
            <p:nvPr/>
          </p:nvSpPr>
          <p:spPr>
            <a:xfrm>
              <a:off x="3318732" y="193298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RTVB </a:t>
              </a:r>
              <a:r>
                <a:rPr lang="en-US" sz="1330" kern="0" dirty="0" err="1" smtClean="0">
                  <a:solidFill>
                    <a:prstClr val="white"/>
                  </a:solidFill>
                </a:rPr>
                <a:t>thực</a:t>
              </a:r>
              <a:r>
                <a:rPr lang="en-US" sz="1330" kern="0" dirty="0" smtClean="0">
                  <a:solidFill>
                    <a:prstClr val="white"/>
                  </a:solidFill>
                </a:rPr>
                <a:t> </a:t>
              </a:r>
              <a:r>
                <a:rPr lang="en-US" sz="1330" kern="0" dirty="0" err="1" smtClean="0">
                  <a:solidFill>
                    <a:prstClr val="white"/>
                  </a:solidFill>
                </a:rPr>
                <a:t>hiện</a:t>
              </a:r>
              <a:r>
                <a:rPr lang="en-US" sz="1330" kern="0" dirty="0" smtClean="0">
                  <a:solidFill>
                    <a:prstClr val="white"/>
                  </a:solidFill>
                </a:rPr>
                <a:t> </a:t>
              </a: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1 buffer</a:t>
              </a:r>
              <a:endParaRPr lang="en-US" sz="1330" kern="0" dirty="0">
                <a:solidFill>
                  <a:prstClr val="white"/>
                </a:solidFill>
              </a:endParaRPr>
            </a:p>
          </p:txBody>
        </p:sp>
        <p:sp>
          <p:nvSpPr>
            <p:cNvPr id="68" name="Freeform 203"/>
            <p:cNvSpPr>
              <a:spLocks/>
            </p:cNvSpPr>
            <p:nvPr/>
          </p:nvSpPr>
          <p:spPr bwMode="auto">
            <a:xfrm>
              <a:off x="4019372" y="2730234"/>
              <a:ext cx="974718" cy="654561"/>
            </a:xfrm>
            <a:custGeom>
              <a:avLst/>
              <a:gdLst>
                <a:gd name="T0" fmla="*/ 1993 w 2388"/>
                <a:gd name="T1" fmla="*/ 1045 h 1764"/>
                <a:gd name="T2" fmla="*/ 1953 w 2388"/>
                <a:gd name="T3" fmla="*/ 1030 h 1764"/>
                <a:gd name="T4" fmla="*/ 1907 w 2388"/>
                <a:gd name="T5" fmla="*/ 1042 h 1764"/>
                <a:gd name="T6" fmla="*/ 1879 w 2388"/>
                <a:gd name="T7" fmla="*/ 1076 h 1764"/>
                <a:gd name="T8" fmla="*/ 1878 w 2388"/>
                <a:gd name="T9" fmla="*/ 1124 h 1764"/>
                <a:gd name="T10" fmla="*/ 2106 w 2388"/>
                <a:gd name="T11" fmla="*/ 1323 h 1764"/>
                <a:gd name="T12" fmla="*/ 1607 w 2388"/>
                <a:gd name="T13" fmla="*/ 1305 h 1764"/>
                <a:gd name="T14" fmla="*/ 1477 w 2388"/>
                <a:gd name="T15" fmla="*/ 1166 h 1764"/>
                <a:gd name="T16" fmla="*/ 1316 w 2388"/>
                <a:gd name="T17" fmla="*/ 795 h 1764"/>
                <a:gd name="T18" fmla="*/ 1503 w 2388"/>
                <a:gd name="T19" fmla="*/ 526 h 1764"/>
                <a:gd name="T20" fmla="*/ 1592 w 2388"/>
                <a:gd name="T21" fmla="*/ 447 h 1764"/>
                <a:gd name="T22" fmla="*/ 1860 w 2388"/>
                <a:gd name="T23" fmla="*/ 609 h 1764"/>
                <a:gd name="T24" fmla="*/ 1837 w 2388"/>
                <a:gd name="T25" fmla="*/ 654 h 1764"/>
                <a:gd name="T26" fmla="*/ 1849 w 2388"/>
                <a:gd name="T27" fmla="*/ 701 h 1764"/>
                <a:gd name="T28" fmla="*/ 1887 w 2388"/>
                <a:gd name="T29" fmla="*/ 731 h 1764"/>
                <a:gd name="T30" fmla="*/ 1946 w 2388"/>
                <a:gd name="T31" fmla="*/ 726 h 1764"/>
                <a:gd name="T32" fmla="*/ 2343 w 2388"/>
                <a:gd name="T33" fmla="*/ 403 h 1764"/>
                <a:gd name="T34" fmla="*/ 2351 w 2388"/>
                <a:gd name="T35" fmla="*/ 355 h 1764"/>
                <a:gd name="T36" fmla="*/ 2330 w 2388"/>
                <a:gd name="T37" fmla="*/ 315 h 1764"/>
                <a:gd name="T38" fmla="*/ 1944 w 2388"/>
                <a:gd name="T39" fmla="*/ 8 h 1764"/>
                <a:gd name="T40" fmla="*/ 1896 w 2388"/>
                <a:gd name="T41" fmla="*/ 2 h 1764"/>
                <a:gd name="T42" fmla="*/ 1854 w 2388"/>
                <a:gd name="T43" fmla="*/ 28 h 1764"/>
                <a:gd name="T44" fmla="*/ 1837 w 2388"/>
                <a:gd name="T45" fmla="*/ 67 h 1764"/>
                <a:gd name="T46" fmla="*/ 1850 w 2388"/>
                <a:gd name="T47" fmla="*/ 115 h 1764"/>
                <a:gd name="T48" fmla="*/ 1603 w 2388"/>
                <a:gd name="T49" fmla="*/ 294 h 1764"/>
                <a:gd name="T50" fmla="*/ 1508 w 2388"/>
                <a:gd name="T51" fmla="*/ 327 h 1764"/>
                <a:gd name="T52" fmla="*/ 1374 w 2388"/>
                <a:gd name="T53" fmla="*/ 451 h 1764"/>
                <a:gd name="T54" fmla="*/ 1183 w 2388"/>
                <a:gd name="T55" fmla="*/ 729 h 1764"/>
                <a:gd name="T56" fmla="*/ 954 w 2388"/>
                <a:gd name="T57" fmla="*/ 421 h 1764"/>
                <a:gd name="T58" fmla="*/ 831 w 2388"/>
                <a:gd name="T59" fmla="*/ 320 h 1764"/>
                <a:gd name="T60" fmla="*/ 735 w 2388"/>
                <a:gd name="T61" fmla="*/ 294 h 1764"/>
                <a:gd name="T62" fmla="*/ 38 w 2388"/>
                <a:gd name="T63" fmla="*/ 303 h 1764"/>
                <a:gd name="T64" fmla="*/ 6 w 2388"/>
                <a:gd name="T65" fmla="*/ 340 h 1764"/>
                <a:gd name="T66" fmla="*/ 2 w 2388"/>
                <a:gd name="T67" fmla="*/ 383 h 1764"/>
                <a:gd name="T68" fmla="*/ 27 w 2388"/>
                <a:gd name="T69" fmla="*/ 424 h 1764"/>
                <a:gd name="T70" fmla="*/ 73 w 2388"/>
                <a:gd name="T71" fmla="*/ 441 h 1764"/>
                <a:gd name="T72" fmla="*/ 779 w 2388"/>
                <a:gd name="T73" fmla="*/ 458 h 1764"/>
                <a:gd name="T74" fmla="*/ 926 w 2388"/>
                <a:gd name="T75" fmla="*/ 617 h 1764"/>
                <a:gd name="T76" fmla="*/ 1053 w 2388"/>
                <a:gd name="T77" fmla="*/ 942 h 1764"/>
                <a:gd name="T78" fmla="*/ 856 w 2388"/>
                <a:gd name="T79" fmla="*/ 1230 h 1764"/>
                <a:gd name="T80" fmla="*/ 761 w 2388"/>
                <a:gd name="T81" fmla="*/ 1316 h 1764"/>
                <a:gd name="T82" fmla="*/ 59 w 2388"/>
                <a:gd name="T83" fmla="*/ 1324 h 1764"/>
                <a:gd name="T84" fmla="*/ 17 w 2388"/>
                <a:gd name="T85" fmla="*/ 1350 h 1764"/>
                <a:gd name="T86" fmla="*/ 0 w 2388"/>
                <a:gd name="T87" fmla="*/ 1396 h 1764"/>
                <a:gd name="T88" fmla="*/ 13 w 2388"/>
                <a:gd name="T89" fmla="*/ 1438 h 1764"/>
                <a:gd name="T90" fmla="*/ 52 w 2388"/>
                <a:gd name="T91" fmla="*/ 1467 h 1764"/>
                <a:gd name="T92" fmla="*/ 764 w 2388"/>
                <a:gd name="T93" fmla="*/ 1468 h 1764"/>
                <a:gd name="T94" fmla="*/ 862 w 2388"/>
                <a:gd name="T95" fmla="*/ 1424 h 1764"/>
                <a:gd name="T96" fmla="*/ 987 w 2388"/>
                <a:gd name="T97" fmla="*/ 1301 h 1764"/>
                <a:gd name="T98" fmla="*/ 1186 w 2388"/>
                <a:gd name="T99" fmla="*/ 1006 h 1764"/>
                <a:gd name="T100" fmla="*/ 1416 w 2388"/>
                <a:gd name="T101" fmla="*/ 1323 h 1764"/>
                <a:gd name="T102" fmla="*/ 1552 w 2388"/>
                <a:gd name="T103" fmla="*/ 1441 h 1764"/>
                <a:gd name="T104" fmla="*/ 1634 w 2388"/>
                <a:gd name="T105" fmla="*/ 1468 h 1764"/>
                <a:gd name="T106" fmla="*/ 1891 w 2388"/>
                <a:gd name="T107" fmla="*/ 1643 h 1764"/>
                <a:gd name="T108" fmla="*/ 1874 w 2388"/>
                <a:gd name="T109" fmla="*/ 1690 h 1764"/>
                <a:gd name="T110" fmla="*/ 1890 w 2388"/>
                <a:gd name="T111" fmla="*/ 1736 h 1764"/>
                <a:gd name="T112" fmla="*/ 1932 w 2388"/>
                <a:gd name="T113" fmla="*/ 1762 h 1764"/>
                <a:gd name="T114" fmla="*/ 1993 w 2388"/>
                <a:gd name="T115" fmla="*/ 1748 h 1764"/>
                <a:gd name="T116" fmla="*/ 2383 w 2388"/>
                <a:gd name="T117" fmla="*/ 1424 h 1764"/>
                <a:gd name="T118" fmla="*/ 2386 w 2388"/>
                <a:gd name="T119" fmla="*/ 1376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88" h="1764">
                  <a:moveTo>
                    <a:pt x="2372" y="1350"/>
                  </a:moveTo>
                  <a:lnTo>
                    <a:pt x="2372" y="1350"/>
                  </a:lnTo>
                  <a:lnTo>
                    <a:pt x="2367" y="1344"/>
                  </a:lnTo>
                  <a:lnTo>
                    <a:pt x="2361" y="1339"/>
                  </a:lnTo>
                  <a:lnTo>
                    <a:pt x="2361" y="1339"/>
                  </a:lnTo>
                  <a:lnTo>
                    <a:pt x="2361" y="1339"/>
                  </a:lnTo>
                  <a:lnTo>
                    <a:pt x="1993" y="1045"/>
                  </a:lnTo>
                  <a:lnTo>
                    <a:pt x="1993" y="1045"/>
                  </a:lnTo>
                  <a:lnTo>
                    <a:pt x="1987" y="1041"/>
                  </a:lnTo>
                  <a:lnTo>
                    <a:pt x="1981" y="1037"/>
                  </a:lnTo>
                  <a:lnTo>
                    <a:pt x="1974" y="1034"/>
                  </a:lnTo>
                  <a:lnTo>
                    <a:pt x="1967" y="1032"/>
                  </a:lnTo>
                  <a:lnTo>
                    <a:pt x="1960" y="1030"/>
                  </a:lnTo>
                  <a:lnTo>
                    <a:pt x="1953" y="1030"/>
                  </a:lnTo>
                  <a:lnTo>
                    <a:pt x="1946" y="1029"/>
                  </a:lnTo>
                  <a:lnTo>
                    <a:pt x="1939" y="1030"/>
                  </a:lnTo>
                  <a:lnTo>
                    <a:pt x="1933" y="1031"/>
                  </a:lnTo>
                  <a:lnTo>
                    <a:pt x="1926" y="1033"/>
                  </a:lnTo>
                  <a:lnTo>
                    <a:pt x="1919" y="1035"/>
                  </a:lnTo>
                  <a:lnTo>
                    <a:pt x="1913" y="1038"/>
                  </a:lnTo>
                  <a:lnTo>
                    <a:pt x="1907" y="1042"/>
                  </a:lnTo>
                  <a:lnTo>
                    <a:pt x="1901" y="1046"/>
                  </a:lnTo>
                  <a:lnTo>
                    <a:pt x="1895" y="1051"/>
                  </a:lnTo>
                  <a:lnTo>
                    <a:pt x="1890" y="1057"/>
                  </a:lnTo>
                  <a:lnTo>
                    <a:pt x="1890" y="1057"/>
                  </a:lnTo>
                  <a:lnTo>
                    <a:pt x="1886" y="1063"/>
                  </a:lnTo>
                  <a:lnTo>
                    <a:pt x="1882" y="1069"/>
                  </a:lnTo>
                  <a:lnTo>
                    <a:pt x="1879" y="1076"/>
                  </a:lnTo>
                  <a:lnTo>
                    <a:pt x="1877" y="1083"/>
                  </a:lnTo>
                  <a:lnTo>
                    <a:pt x="1876" y="1089"/>
                  </a:lnTo>
                  <a:lnTo>
                    <a:pt x="1875" y="1096"/>
                  </a:lnTo>
                  <a:lnTo>
                    <a:pt x="1874" y="1104"/>
                  </a:lnTo>
                  <a:lnTo>
                    <a:pt x="1875" y="1111"/>
                  </a:lnTo>
                  <a:lnTo>
                    <a:pt x="1876" y="1117"/>
                  </a:lnTo>
                  <a:lnTo>
                    <a:pt x="1878" y="1124"/>
                  </a:lnTo>
                  <a:lnTo>
                    <a:pt x="1880" y="1131"/>
                  </a:lnTo>
                  <a:lnTo>
                    <a:pt x="1883" y="1137"/>
                  </a:lnTo>
                  <a:lnTo>
                    <a:pt x="1887" y="1143"/>
                  </a:lnTo>
                  <a:lnTo>
                    <a:pt x="1891" y="1149"/>
                  </a:lnTo>
                  <a:lnTo>
                    <a:pt x="1896" y="1155"/>
                  </a:lnTo>
                  <a:lnTo>
                    <a:pt x="1902" y="1160"/>
                  </a:lnTo>
                  <a:lnTo>
                    <a:pt x="2106" y="1323"/>
                  </a:lnTo>
                  <a:lnTo>
                    <a:pt x="1654" y="1323"/>
                  </a:lnTo>
                  <a:lnTo>
                    <a:pt x="1654" y="1323"/>
                  </a:lnTo>
                  <a:lnTo>
                    <a:pt x="1646" y="1322"/>
                  </a:lnTo>
                  <a:lnTo>
                    <a:pt x="1637" y="1320"/>
                  </a:lnTo>
                  <a:lnTo>
                    <a:pt x="1627" y="1316"/>
                  </a:lnTo>
                  <a:lnTo>
                    <a:pt x="1617" y="1311"/>
                  </a:lnTo>
                  <a:lnTo>
                    <a:pt x="1607" y="1305"/>
                  </a:lnTo>
                  <a:lnTo>
                    <a:pt x="1597" y="1297"/>
                  </a:lnTo>
                  <a:lnTo>
                    <a:pt x="1586" y="1288"/>
                  </a:lnTo>
                  <a:lnTo>
                    <a:pt x="1575" y="1279"/>
                  </a:lnTo>
                  <a:lnTo>
                    <a:pt x="1552" y="1256"/>
                  </a:lnTo>
                  <a:lnTo>
                    <a:pt x="1528" y="1229"/>
                  </a:lnTo>
                  <a:lnTo>
                    <a:pt x="1503" y="1198"/>
                  </a:lnTo>
                  <a:lnTo>
                    <a:pt x="1477" y="1166"/>
                  </a:lnTo>
                  <a:lnTo>
                    <a:pt x="1451" y="1131"/>
                  </a:lnTo>
                  <a:lnTo>
                    <a:pt x="1424" y="1095"/>
                  </a:lnTo>
                  <a:lnTo>
                    <a:pt x="1371" y="1018"/>
                  </a:lnTo>
                  <a:lnTo>
                    <a:pt x="1320" y="940"/>
                  </a:lnTo>
                  <a:lnTo>
                    <a:pt x="1272" y="866"/>
                  </a:lnTo>
                  <a:lnTo>
                    <a:pt x="1272" y="866"/>
                  </a:lnTo>
                  <a:lnTo>
                    <a:pt x="1316" y="795"/>
                  </a:lnTo>
                  <a:lnTo>
                    <a:pt x="1362" y="721"/>
                  </a:lnTo>
                  <a:lnTo>
                    <a:pt x="1386" y="685"/>
                  </a:lnTo>
                  <a:lnTo>
                    <a:pt x="1409" y="650"/>
                  </a:lnTo>
                  <a:lnTo>
                    <a:pt x="1434" y="616"/>
                  </a:lnTo>
                  <a:lnTo>
                    <a:pt x="1457" y="584"/>
                  </a:lnTo>
                  <a:lnTo>
                    <a:pt x="1480" y="554"/>
                  </a:lnTo>
                  <a:lnTo>
                    <a:pt x="1503" y="526"/>
                  </a:lnTo>
                  <a:lnTo>
                    <a:pt x="1524" y="502"/>
                  </a:lnTo>
                  <a:lnTo>
                    <a:pt x="1545" y="481"/>
                  </a:lnTo>
                  <a:lnTo>
                    <a:pt x="1555" y="472"/>
                  </a:lnTo>
                  <a:lnTo>
                    <a:pt x="1565" y="464"/>
                  </a:lnTo>
                  <a:lnTo>
                    <a:pt x="1574" y="457"/>
                  </a:lnTo>
                  <a:lnTo>
                    <a:pt x="1584" y="452"/>
                  </a:lnTo>
                  <a:lnTo>
                    <a:pt x="1592" y="447"/>
                  </a:lnTo>
                  <a:lnTo>
                    <a:pt x="1601" y="444"/>
                  </a:lnTo>
                  <a:lnTo>
                    <a:pt x="1609" y="442"/>
                  </a:lnTo>
                  <a:lnTo>
                    <a:pt x="1616" y="441"/>
                  </a:lnTo>
                  <a:lnTo>
                    <a:pt x="2069" y="441"/>
                  </a:lnTo>
                  <a:lnTo>
                    <a:pt x="1865" y="604"/>
                  </a:lnTo>
                  <a:lnTo>
                    <a:pt x="1865" y="604"/>
                  </a:lnTo>
                  <a:lnTo>
                    <a:pt x="1860" y="609"/>
                  </a:lnTo>
                  <a:lnTo>
                    <a:pt x="1855" y="615"/>
                  </a:lnTo>
                  <a:lnTo>
                    <a:pt x="1850" y="621"/>
                  </a:lnTo>
                  <a:lnTo>
                    <a:pt x="1847" y="627"/>
                  </a:lnTo>
                  <a:lnTo>
                    <a:pt x="1843" y="633"/>
                  </a:lnTo>
                  <a:lnTo>
                    <a:pt x="1840" y="640"/>
                  </a:lnTo>
                  <a:lnTo>
                    <a:pt x="1838" y="647"/>
                  </a:lnTo>
                  <a:lnTo>
                    <a:pt x="1837" y="654"/>
                  </a:lnTo>
                  <a:lnTo>
                    <a:pt x="1837" y="661"/>
                  </a:lnTo>
                  <a:lnTo>
                    <a:pt x="1837" y="668"/>
                  </a:lnTo>
                  <a:lnTo>
                    <a:pt x="1838" y="675"/>
                  </a:lnTo>
                  <a:lnTo>
                    <a:pt x="1840" y="681"/>
                  </a:lnTo>
                  <a:lnTo>
                    <a:pt x="1842" y="688"/>
                  </a:lnTo>
                  <a:lnTo>
                    <a:pt x="1846" y="695"/>
                  </a:lnTo>
                  <a:lnTo>
                    <a:pt x="1849" y="701"/>
                  </a:lnTo>
                  <a:lnTo>
                    <a:pt x="1854" y="707"/>
                  </a:lnTo>
                  <a:lnTo>
                    <a:pt x="1854" y="707"/>
                  </a:lnTo>
                  <a:lnTo>
                    <a:pt x="1860" y="714"/>
                  </a:lnTo>
                  <a:lnTo>
                    <a:pt x="1866" y="719"/>
                  </a:lnTo>
                  <a:lnTo>
                    <a:pt x="1873" y="724"/>
                  </a:lnTo>
                  <a:lnTo>
                    <a:pt x="1880" y="728"/>
                  </a:lnTo>
                  <a:lnTo>
                    <a:pt x="1887" y="731"/>
                  </a:lnTo>
                  <a:lnTo>
                    <a:pt x="1895" y="733"/>
                  </a:lnTo>
                  <a:lnTo>
                    <a:pt x="1903" y="734"/>
                  </a:lnTo>
                  <a:lnTo>
                    <a:pt x="1911" y="735"/>
                  </a:lnTo>
                  <a:lnTo>
                    <a:pt x="1911" y="735"/>
                  </a:lnTo>
                  <a:lnTo>
                    <a:pt x="1923" y="734"/>
                  </a:lnTo>
                  <a:lnTo>
                    <a:pt x="1935" y="731"/>
                  </a:lnTo>
                  <a:lnTo>
                    <a:pt x="1946" y="726"/>
                  </a:lnTo>
                  <a:lnTo>
                    <a:pt x="1957" y="719"/>
                  </a:lnTo>
                  <a:lnTo>
                    <a:pt x="2324" y="425"/>
                  </a:lnTo>
                  <a:lnTo>
                    <a:pt x="2324" y="425"/>
                  </a:lnTo>
                  <a:lnTo>
                    <a:pt x="2330" y="420"/>
                  </a:lnTo>
                  <a:lnTo>
                    <a:pt x="2335" y="415"/>
                  </a:lnTo>
                  <a:lnTo>
                    <a:pt x="2339" y="409"/>
                  </a:lnTo>
                  <a:lnTo>
                    <a:pt x="2343" y="403"/>
                  </a:lnTo>
                  <a:lnTo>
                    <a:pt x="2346" y="396"/>
                  </a:lnTo>
                  <a:lnTo>
                    <a:pt x="2348" y="390"/>
                  </a:lnTo>
                  <a:lnTo>
                    <a:pt x="2350" y="383"/>
                  </a:lnTo>
                  <a:lnTo>
                    <a:pt x="2351" y="376"/>
                  </a:lnTo>
                  <a:lnTo>
                    <a:pt x="2352" y="369"/>
                  </a:lnTo>
                  <a:lnTo>
                    <a:pt x="2352" y="362"/>
                  </a:lnTo>
                  <a:lnTo>
                    <a:pt x="2351" y="355"/>
                  </a:lnTo>
                  <a:lnTo>
                    <a:pt x="2349" y="348"/>
                  </a:lnTo>
                  <a:lnTo>
                    <a:pt x="2347" y="341"/>
                  </a:lnTo>
                  <a:lnTo>
                    <a:pt x="2344" y="335"/>
                  </a:lnTo>
                  <a:lnTo>
                    <a:pt x="2340" y="327"/>
                  </a:lnTo>
                  <a:lnTo>
                    <a:pt x="2336" y="321"/>
                  </a:lnTo>
                  <a:lnTo>
                    <a:pt x="2336" y="321"/>
                  </a:lnTo>
                  <a:lnTo>
                    <a:pt x="2330" y="315"/>
                  </a:lnTo>
                  <a:lnTo>
                    <a:pt x="2324" y="310"/>
                  </a:lnTo>
                  <a:lnTo>
                    <a:pt x="2324" y="310"/>
                  </a:lnTo>
                  <a:lnTo>
                    <a:pt x="2324" y="310"/>
                  </a:lnTo>
                  <a:lnTo>
                    <a:pt x="1957" y="16"/>
                  </a:lnTo>
                  <a:lnTo>
                    <a:pt x="1957" y="16"/>
                  </a:lnTo>
                  <a:lnTo>
                    <a:pt x="1951" y="12"/>
                  </a:lnTo>
                  <a:lnTo>
                    <a:pt x="1944" y="8"/>
                  </a:lnTo>
                  <a:lnTo>
                    <a:pt x="1938" y="5"/>
                  </a:lnTo>
                  <a:lnTo>
                    <a:pt x="1931" y="3"/>
                  </a:lnTo>
                  <a:lnTo>
                    <a:pt x="1924" y="1"/>
                  </a:lnTo>
                  <a:lnTo>
                    <a:pt x="1917" y="0"/>
                  </a:lnTo>
                  <a:lnTo>
                    <a:pt x="1910" y="0"/>
                  </a:lnTo>
                  <a:lnTo>
                    <a:pt x="1903" y="1"/>
                  </a:lnTo>
                  <a:lnTo>
                    <a:pt x="1896" y="2"/>
                  </a:lnTo>
                  <a:lnTo>
                    <a:pt x="1889" y="4"/>
                  </a:lnTo>
                  <a:lnTo>
                    <a:pt x="1882" y="6"/>
                  </a:lnTo>
                  <a:lnTo>
                    <a:pt x="1876" y="9"/>
                  </a:lnTo>
                  <a:lnTo>
                    <a:pt x="1870" y="13"/>
                  </a:lnTo>
                  <a:lnTo>
                    <a:pt x="1864" y="17"/>
                  </a:lnTo>
                  <a:lnTo>
                    <a:pt x="1859" y="22"/>
                  </a:lnTo>
                  <a:lnTo>
                    <a:pt x="1854" y="28"/>
                  </a:lnTo>
                  <a:lnTo>
                    <a:pt x="1854" y="28"/>
                  </a:lnTo>
                  <a:lnTo>
                    <a:pt x="1849" y="34"/>
                  </a:lnTo>
                  <a:lnTo>
                    <a:pt x="1846" y="40"/>
                  </a:lnTo>
                  <a:lnTo>
                    <a:pt x="1842" y="47"/>
                  </a:lnTo>
                  <a:lnTo>
                    <a:pt x="1840" y="54"/>
                  </a:lnTo>
                  <a:lnTo>
                    <a:pt x="1838" y="60"/>
                  </a:lnTo>
                  <a:lnTo>
                    <a:pt x="1837" y="67"/>
                  </a:lnTo>
                  <a:lnTo>
                    <a:pt x="1837" y="74"/>
                  </a:lnTo>
                  <a:lnTo>
                    <a:pt x="1837" y="81"/>
                  </a:lnTo>
                  <a:lnTo>
                    <a:pt x="1838" y="88"/>
                  </a:lnTo>
                  <a:lnTo>
                    <a:pt x="1840" y="95"/>
                  </a:lnTo>
                  <a:lnTo>
                    <a:pt x="1843" y="102"/>
                  </a:lnTo>
                  <a:lnTo>
                    <a:pt x="1847" y="108"/>
                  </a:lnTo>
                  <a:lnTo>
                    <a:pt x="1850" y="115"/>
                  </a:lnTo>
                  <a:lnTo>
                    <a:pt x="1855" y="121"/>
                  </a:lnTo>
                  <a:lnTo>
                    <a:pt x="1860" y="127"/>
                  </a:lnTo>
                  <a:lnTo>
                    <a:pt x="1865" y="132"/>
                  </a:lnTo>
                  <a:lnTo>
                    <a:pt x="2069" y="294"/>
                  </a:lnTo>
                  <a:lnTo>
                    <a:pt x="1616" y="294"/>
                  </a:lnTo>
                  <a:lnTo>
                    <a:pt x="1616" y="294"/>
                  </a:lnTo>
                  <a:lnTo>
                    <a:pt x="1603" y="294"/>
                  </a:lnTo>
                  <a:lnTo>
                    <a:pt x="1589" y="296"/>
                  </a:lnTo>
                  <a:lnTo>
                    <a:pt x="1575" y="299"/>
                  </a:lnTo>
                  <a:lnTo>
                    <a:pt x="1562" y="303"/>
                  </a:lnTo>
                  <a:lnTo>
                    <a:pt x="1548" y="307"/>
                  </a:lnTo>
                  <a:lnTo>
                    <a:pt x="1535" y="313"/>
                  </a:lnTo>
                  <a:lnTo>
                    <a:pt x="1521" y="320"/>
                  </a:lnTo>
                  <a:lnTo>
                    <a:pt x="1508" y="327"/>
                  </a:lnTo>
                  <a:lnTo>
                    <a:pt x="1495" y="337"/>
                  </a:lnTo>
                  <a:lnTo>
                    <a:pt x="1481" y="347"/>
                  </a:lnTo>
                  <a:lnTo>
                    <a:pt x="1468" y="357"/>
                  </a:lnTo>
                  <a:lnTo>
                    <a:pt x="1455" y="368"/>
                  </a:lnTo>
                  <a:lnTo>
                    <a:pt x="1428" y="393"/>
                  </a:lnTo>
                  <a:lnTo>
                    <a:pt x="1401" y="421"/>
                  </a:lnTo>
                  <a:lnTo>
                    <a:pt x="1374" y="451"/>
                  </a:lnTo>
                  <a:lnTo>
                    <a:pt x="1347" y="485"/>
                  </a:lnTo>
                  <a:lnTo>
                    <a:pt x="1321" y="520"/>
                  </a:lnTo>
                  <a:lnTo>
                    <a:pt x="1294" y="559"/>
                  </a:lnTo>
                  <a:lnTo>
                    <a:pt x="1266" y="599"/>
                  </a:lnTo>
                  <a:lnTo>
                    <a:pt x="1239" y="641"/>
                  </a:lnTo>
                  <a:lnTo>
                    <a:pt x="1183" y="729"/>
                  </a:lnTo>
                  <a:lnTo>
                    <a:pt x="1183" y="729"/>
                  </a:lnTo>
                  <a:lnTo>
                    <a:pt x="1124" y="641"/>
                  </a:lnTo>
                  <a:lnTo>
                    <a:pt x="1095" y="599"/>
                  </a:lnTo>
                  <a:lnTo>
                    <a:pt x="1067" y="559"/>
                  </a:lnTo>
                  <a:lnTo>
                    <a:pt x="1038" y="520"/>
                  </a:lnTo>
                  <a:lnTo>
                    <a:pt x="1010" y="485"/>
                  </a:lnTo>
                  <a:lnTo>
                    <a:pt x="983" y="451"/>
                  </a:lnTo>
                  <a:lnTo>
                    <a:pt x="954" y="421"/>
                  </a:lnTo>
                  <a:lnTo>
                    <a:pt x="927" y="393"/>
                  </a:lnTo>
                  <a:lnTo>
                    <a:pt x="899" y="368"/>
                  </a:lnTo>
                  <a:lnTo>
                    <a:pt x="885" y="357"/>
                  </a:lnTo>
                  <a:lnTo>
                    <a:pt x="872" y="347"/>
                  </a:lnTo>
                  <a:lnTo>
                    <a:pt x="858" y="337"/>
                  </a:lnTo>
                  <a:lnTo>
                    <a:pt x="845" y="327"/>
                  </a:lnTo>
                  <a:lnTo>
                    <a:pt x="831" y="320"/>
                  </a:lnTo>
                  <a:lnTo>
                    <a:pt x="817" y="313"/>
                  </a:lnTo>
                  <a:lnTo>
                    <a:pt x="804" y="307"/>
                  </a:lnTo>
                  <a:lnTo>
                    <a:pt x="790" y="303"/>
                  </a:lnTo>
                  <a:lnTo>
                    <a:pt x="777" y="299"/>
                  </a:lnTo>
                  <a:lnTo>
                    <a:pt x="763" y="296"/>
                  </a:lnTo>
                  <a:lnTo>
                    <a:pt x="748" y="294"/>
                  </a:lnTo>
                  <a:lnTo>
                    <a:pt x="735" y="294"/>
                  </a:lnTo>
                  <a:lnTo>
                    <a:pt x="73" y="294"/>
                  </a:lnTo>
                  <a:lnTo>
                    <a:pt x="73" y="294"/>
                  </a:lnTo>
                  <a:lnTo>
                    <a:pt x="66" y="294"/>
                  </a:lnTo>
                  <a:lnTo>
                    <a:pt x="59" y="295"/>
                  </a:lnTo>
                  <a:lnTo>
                    <a:pt x="52" y="297"/>
                  </a:lnTo>
                  <a:lnTo>
                    <a:pt x="45" y="300"/>
                  </a:lnTo>
                  <a:lnTo>
                    <a:pt x="38" y="303"/>
                  </a:lnTo>
                  <a:lnTo>
                    <a:pt x="32" y="306"/>
                  </a:lnTo>
                  <a:lnTo>
                    <a:pt x="27" y="311"/>
                  </a:lnTo>
                  <a:lnTo>
                    <a:pt x="22" y="315"/>
                  </a:lnTo>
                  <a:lnTo>
                    <a:pt x="17" y="320"/>
                  </a:lnTo>
                  <a:lnTo>
                    <a:pt x="13" y="326"/>
                  </a:lnTo>
                  <a:lnTo>
                    <a:pt x="9" y="333"/>
                  </a:lnTo>
                  <a:lnTo>
                    <a:pt x="6" y="340"/>
                  </a:lnTo>
                  <a:lnTo>
                    <a:pt x="3" y="346"/>
                  </a:lnTo>
                  <a:lnTo>
                    <a:pt x="2" y="353"/>
                  </a:lnTo>
                  <a:lnTo>
                    <a:pt x="1" y="361"/>
                  </a:lnTo>
                  <a:lnTo>
                    <a:pt x="0" y="368"/>
                  </a:lnTo>
                  <a:lnTo>
                    <a:pt x="0" y="368"/>
                  </a:lnTo>
                  <a:lnTo>
                    <a:pt x="1" y="375"/>
                  </a:lnTo>
                  <a:lnTo>
                    <a:pt x="2" y="383"/>
                  </a:lnTo>
                  <a:lnTo>
                    <a:pt x="3" y="390"/>
                  </a:lnTo>
                  <a:lnTo>
                    <a:pt x="6" y="396"/>
                  </a:lnTo>
                  <a:lnTo>
                    <a:pt x="9" y="403"/>
                  </a:lnTo>
                  <a:lnTo>
                    <a:pt x="13" y="409"/>
                  </a:lnTo>
                  <a:lnTo>
                    <a:pt x="17" y="415"/>
                  </a:lnTo>
                  <a:lnTo>
                    <a:pt x="22" y="420"/>
                  </a:lnTo>
                  <a:lnTo>
                    <a:pt x="27" y="424"/>
                  </a:lnTo>
                  <a:lnTo>
                    <a:pt x="32" y="429"/>
                  </a:lnTo>
                  <a:lnTo>
                    <a:pt x="38" y="432"/>
                  </a:lnTo>
                  <a:lnTo>
                    <a:pt x="45" y="435"/>
                  </a:lnTo>
                  <a:lnTo>
                    <a:pt x="52" y="438"/>
                  </a:lnTo>
                  <a:lnTo>
                    <a:pt x="59" y="440"/>
                  </a:lnTo>
                  <a:lnTo>
                    <a:pt x="66" y="441"/>
                  </a:lnTo>
                  <a:lnTo>
                    <a:pt x="73" y="441"/>
                  </a:lnTo>
                  <a:lnTo>
                    <a:pt x="735" y="441"/>
                  </a:lnTo>
                  <a:lnTo>
                    <a:pt x="735" y="441"/>
                  </a:lnTo>
                  <a:lnTo>
                    <a:pt x="742" y="442"/>
                  </a:lnTo>
                  <a:lnTo>
                    <a:pt x="751" y="444"/>
                  </a:lnTo>
                  <a:lnTo>
                    <a:pt x="759" y="447"/>
                  </a:lnTo>
                  <a:lnTo>
                    <a:pt x="769" y="452"/>
                  </a:lnTo>
                  <a:lnTo>
                    <a:pt x="779" y="458"/>
                  </a:lnTo>
                  <a:lnTo>
                    <a:pt x="788" y="464"/>
                  </a:lnTo>
                  <a:lnTo>
                    <a:pt x="809" y="481"/>
                  </a:lnTo>
                  <a:lnTo>
                    <a:pt x="831" y="502"/>
                  </a:lnTo>
                  <a:lnTo>
                    <a:pt x="853" y="527"/>
                  </a:lnTo>
                  <a:lnTo>
                    <a:pt x="877" y="555"/>
                  </a:lnTo>
                  <a:lnTo>
                    <a:pt x="901" y="585"/>
                  </a:lnTo>
                  <a:lnTo>
                    <a:pt x="926" y="617"/>
                  </a:lnTo>
                  <a:lnTo>
                    <a:pt x="951" y="651"/>
                  </a:lnTo>
                  <a:lnTo>
                    <a:pt x="976" y="686"/>
                  </a:lnTo>
                  <a:lnTo>
                    <a:pt x="1002" y="722"/>
                  </a:lnTo>
                  <a:lnTo>
                    <a:pt x="1051" y="797"/>
                  </a:lnTo>
                  <a:lnTo>
                    <a:pt x="1098" y="869"/>
                  </a:lnTo>
                  <a:lnTo>
                    <a:pt x="1098" y="869"/>
                  </a:lnTo>
                  <a:lnTo>
                    <a:pt x="1053" y="942"/>
                  </a:lnTo>
                  <a:lnTo>
                    <a:pt x="1005" y="1020"/>
                  </a:lnTo>
                  <a:lnTo>
                    <a:pt x="980" y="1058"/>
                  </a:lnTo>
                  <a:lnTo>
                    <a:pt x="954" y="1096"/>
                  </a:lnTo>
                  <a:lnTo>
                    <a:pt x="929" y="1132"/>
                  </a:lnTo>
                  <a:lnTo>
                    <a:pt x="904" y="1167"/>
                  </a:lnTo>
                  <a:lnTo>
                    <a:pt x="880" y="1199"/>
                  </a:lnTo>
                  <a:lnTo>
                    <a:pt x="856" y="1230"/>
                  </a:lnTo>
                  <a:lnTo>
                    <a:pt x="833" y="1256"/>
                  </a:lnTo>
                  <a:lnTo>
                    <a:pt x="811" y="1279"/>
                  </a:lnTo>
                  <a:lnTo>
                    <a:pt x="800" y="1289"/>
                  </a:lnTo>
                  <a:lnTo>
                    <a:pt x="790" y="1297"/>
                  </a:lnTo>
                  <a:lnTo>
                    <a:pt x="780" y="1305"/>
                  </a:lnTo>
                  <a:lnTo>
                    <a:pt x="770" y="1311"/>
                  </a:lnTo>
                  <a:lnTo>
                    <a:pt x="761" y="1316"/>
                  </a:lnTo>
                  <a:lnTo>
                    <a:pt x="751" y="1320"/>
                  </a:lnTo>
                  <a:lnTo>
                    <a:pt x="743" y="1322"/>
                  </a:lnTo>
                  <a:lnTo>
                    <a:pt x="735" y="1323"/>
                  </a:lnTo>
                  <a:lnTo>
                    <a:pt x="73" y="1323"/>
                  </a:lnTo>
                  <a:lnTo>
                    <a:pt x="73" y="1323"/>
                  </a:lnTo>
                  <a:lnTo>
                    <a:pt x="66" y="1323"/>
                  </a:lnTo>
                  <a:lnTo>
                    <a:pt x="59" y="1324"/>
                  </a:lnTo>
                  <a:lnTo>
                    <a:pt x="52" y="1326"/>
                  </a:lnTo>
                  <a:lnTo>
                    <a:pt x="45" y="1329"/>
                  </a:lnTo>
                  <a:lnTo>
                    <a:pt x="38" y="1332"/>
                  </a:lnTo>
                  <a:lnTo>
                    <a:pt x="32" y="1335"/>
                  </a:lnTo>
                  <a:lnTo>
                    <a:pt x="27" y="1340"/>
                  </a:lnTo>
                  <a:lnTo>
                    <a:pt x="22" y="1344"/>
                  </a:lnTo>
                  <a:lnTo>
                    <a:pt x="17" y="1350"/>
                  </a:lnTo>
                  <a:lnTo>
                    <a:pt x="13" y="1355"/>
                  </a:lnTo>
                  <a:lnTo>
                    <a:pt x="9" y="1361"/>
                  </a:lnTo>
                  <a:lnTo>
                    <a:pt x="6" y="1368"/>
                  </a:lnTo>
                  <a:lnTo>
                    <a:pt x="3" y="1374"/>
                  </a:lnTo>
                  <a:lnTo>
                    <a:pt x="2" y="1381"/>
                  </a:lnTo>
                  <a:lnTo>
                    <a:pt x="1" y="1389"/>
                  </a:lnTo>
                  <a:lnTo>
                    <a:pt x="0" y="1396"/>
                  </a:lnTo>
                  <a:lnTo>
                    <a:pt x="0" y="1396"/>
                  </a:lnTo>
                  <a:lnTo>
                    <a:pt x="1" y="1404"/>
                  </a:lnTo>
                  <a:lnTo>
                    <a:pt x="2" y="1411"/>
                  </a:lnTo>
                  <a:lnTo>
                    <a:pt x="3" y="1418"/>
                  </a:lnTo>
                  <a:lnTo>
                    <a:pt x="6" y="1425"/>
                  </a:lnTo>
                  <a:lnTo>
                    <a:pt x="9" y="1431"/>
                  </a:lnTo>
                  <a:lnTo>
                    <a:pt x="13" y="1438"/>
                  </a:lnTo>
                  <a:lnTo>
                    <a:pt x="17" y="1444"/>
                  </a:lnTo>
                  <a:lnTo>
                    <a:pt x="22" y="1449"/>
                  </a:lnTo>
                  <a:lnTo>
                    <a:pt x="27" y="1453"/>
                  </a:lnTo>
                  <a:lnTo>
                    <a:pt x="32" y="1458"/>
                  </a:lnTo>
                  <a:lnTo>
                    <a:pt x="38" y="1461"/>
                  </a:lnTo>
                  <a:lnTo>
                    <a:pt x="45" y="1464"/>
                  </a:lnTo>
                  <a:lnTo>
                    <a:pt x="52" y="1467"/>
                  </a:lnTo>
                  <a:lnTo>
                    <a:pt x="59" y="1469"/>
                  </a:lnTo>
                  <a:lnTo>
                    <a:pt x="66" y="1470"/>
                  </a:lnTo>
                  <a:lnTo>
                    <a:pt x="73" y="1470"/>
                  </a:lnTo>
                  <a:lnTo>
                    <a:pt x="735" y="1470"/>
                  </a:lnTo>
                  <a:lnTo>
                    <a:pt x="735" y="1470"/>
                  </a:lnTo>
                  <a:lnTo>
                    <a:pt x="749" y="1470"/>
                  </a:lnTo>
                  <a:lnTo>
                    <a:pt x="764" y="1468"/>
                  </a:lnTo>
                  <a:lnTo>
                    <a:pt x="778" y="1465"/>
                  </a:lnTo>
                  <a:lnTo>
                    <a:pt x="792" y="1461"/>
                  </a:lnTo>
                  <a:lnTo>
                    <a:pt x="806" y="1456"/>
                  </a:lnTo>
                  <a:lnTo>
                    <a:pt x="820" y="1449"/>
                  </a:lnTo>
                  <a:lnTo>
                    <a:pt x="834" y="1442"/>
                  </a:lnTo>
                  <a:lnTo>
                    <a:pt x="848" y="1434"/>
                  </a:lnTo>
                  <a:lnTo>
                    <a:pt x="862" y="1424"/>
                  </a:lnTo>
                  <a:lnTo>
                    <a:pt x="876" y="1414"/>
                  </a:lnTo>
                  <a:lnTo>
                    <a:pt x="890" y="1402"/>
                  </a:lnTo>
                  <a:lnTo>
                    <a:pt x="904" y="1390"/>
                  </a:lnTo>
                  <a:lnTo>
                    <a:pt x="917" y="1378"/>
                  </a:lnTo>
                  <a:lnTo>
                    <a:pt x="931" y="1364"/>
                  </a:lnTo>
                  <a:lnTo>
                    <a:pt x="959" y="1334"/>
                  </a:lnTo>
                  <a:lnTo>
                    <a:pt x="987" y="1301"/>
                  </a:lnTo>
                  <a:lnTo>
                    <a:pt x="1015" y="1266"/>
                  </a:lnTo>
                  <a:lnTo>
                    <a:pt x="1043" y="1228"/>
                  </a:lnTo>
                  <a:lnTo>
                    <a:pt x="1071" y="1186"/>
                  </a:lnTo>
                  <a:lnTo>
                    <a:pt x="1099" y="1144"/>
                  </a:lnTo>
                  <a:lnTo>
                    <a:pt x="1128" y="1099"/>
                  </a:lnTo>
                  <a:lnTo>
                    <a:pt x="1186" y="1006"/>
                  </a:lnTo>
                  <a:lnTo>
                    <a:pt x="1186" y="1006"/>
                  </a:lnTo>
                  <a:lnTo>
                    <a:pt x="1246" y="1095"/>
                  </a:lnTo>
                  <a:lnTo>
                    <a:pt x="1275" y="1138"/>
                  </a:lnTo>
                  <a:lnTo>
                    <a:pt x="1303" y="1179"/>
                  </a:lnTo>
                  <a:lnTo>
                    <a:pt x="1331" y="1219"/>
                  </a:lnTo>
                  <a:lnTo>
                    <a:pt x="1359" y="1256"/>
                  </a:lnTo>
                  <a:lnTo>
                    <a:pt x="1387" y="1290"/>
                  </a:lnTo>
                  <a:lnTo>
                    <a:pt x="1416" y="1323"/>
                  </a:lnTo>
                  <a:lnTo>
                    <a:pt x="1443" y="1352"/>
                  </a:lnTo>
                  <a:lnTo>
                    <a:pt x="1471" y="1379"/>
                  </a:lnTo>
                  <a:lnTo>
                    <a:pt x="1498" y="1402"/>
                  </a:lnTo>
                  <a:lnTo>
                    <a:pt x="1511" y="1413"/>
                  </a:lnTo>
                  <a:lnTo>
                    <a:pt x="1525" y="1423"/>
                  </a:lnTo>
                  <a:lnTo>
                    <a:pt x="1538" y="1432"/>
                  </a:lnTo>
                  <a:lnTo>
                    <a:pt x="1552" y="1441"/>
                  </a:lnTo>
                  <a:lnTo>
                    <a:pt x="1566" y="1448"/>
                  </a:lnTo>
                  <a:lnTo>
                    <a:pt x="1579" y="1454"/>
                  </a:lnTo>
                  <a:lnTo>
                    <a:pt x="1593" y="1459"/>
                  </a:lnTo>
                  <a:lnTo>
                    <a:pt x="1606" y="1463"/>
                  </a:lnTo>
                  <a:lnTo>
                    <a:pt x="1620" y="1466"/>
                  </a:lnTo>
                  <a:lnTo>
                    <a:pt x="1634" y="1468"/>
                  </a:lnTo>
                  <a:lnTo>
                    <a:pt x="1634" y="1468"/>
                  </a:lnTo>
                  <a:lnTo>
                    <a:pt x="1642" y="1470"/>
                  </a:lnTo>
                  <a:lnTo>
                    <a:pt x="1650" y="1470"/>
                  </a:lnTo>
                  <a:lnTo>
                    <a:pt x="2106" y="1470"/>
                  </a:lnTo>
                  <a:lnTo>
                    <a:pt x="1902" y="1633"/>
                  </a:lnTo>
                  <a:lnTo>
                    <a:pt x="1902" y="1633"/>
                  </a:lnTo>
                  <a:lnTo>
                    <a:pt x="1896" y="1637"/>
                  </a:lnTo>
                  <a:lnTo>
                    <a:pt x="1891" y="1643"/>
                  </a:lnTo>
                  <a:lnTo>
                    <a:pt x="1887" y="1649"/>
                  </a:lnTo>
                  <a:lnTo>
                    <a:pt x="1883" y="1656"/>
                  </a:lnTo>
                  <a:lnTo>
                    <a:pt x="1880" y="1662"/>
                  </a:lnTo>
                  <a:lnTo>
                    <a:pt x="1878" y="1669"/>
                  </a:lnTo>
                  <a:lnTo>
                    <a:pt x="1876" y="1676"/>
                  </a:lnTo>
                  <a:lnTo>
                    <a:pt x="1875" y="1683"/>
                  </a:lnTo>
                  <a:lnTo>
                    <a:pt x="1874" y="1690"/>
                  </a:lnTo>
                  <a:lnTo>
                    <a:pt x="1875" y="1697"/>
                  </a:lnTo>
                  <a:lnTo>
                    <a:pt x="1876" y="1704"/>
                  </a:lnTo>
                  <a:lnTo>
                    <a:pt x="1877" y="1710"/>
                  </a:lnTo>
                  <a:lnTo>
                    <a:pt x="1879" y="1717"/>
                  </a:lnTo>
                  <a:lnTo>
                    <a:pt x="1882" y="1724"/>
                  </a:lnTo>
                  <a:lnTo>
                    <a:pt x="1886" y="1730"/>
                  </a:lnTo>
                  <a:lnTo>
                    <a:pt x="1890" y="1736"/>
                  </a:lnTo>
                  <a:lnTo>
                    <a:pt x="1890" y="1736"/>
                  </a:lnTo>
                  <a:lnTo>
                    <a:pt x="1896" y="1743"/>
                  </a:lnTo>
                  <a:lnTo>
                    <a:pt x="1902" y="1748"/>
                  </a:lnTo>
                  <a:lnTo>
                    <a:pt x="1909" y="1753"/>
                  </a:lnTo>
                  <a:lnTo>
                    <a:pt x="1916" y="1757"/>
                  </a:lnTo>
                  <a:lnTo>
                    <a:pt x="1924" y="1760"/>
                  </a:lnTo>
                  <a:lnTo>
                    <a:pt x="1932" y="1762"/>
                  </a:lnTo>
                  <a:lnTo>
                    <a:pt x="1940" y="1763"/>
                  </a:lnTo>
                  <a:lnTo>
                    <a:pt x="1948" y="1764"/>
                  </a:lnTo>
                  <a:lnTo>
                    <a:pt x="1948" y="1764"/>
                  </a:lnTo>
                  <a:lnTo>
                    <a:pt x="1960" y="1763"/>
                  </a:lnTo>
                  <a:lnTo>
                    <a:pt x="1971" y="1760"/>
                  </a:lnTo>
                  <a:lnTo>
                    <a:pt x="1983" y="1755"/>
                  </a:lnTo>
                  <a:lnTo>
                    <a:pt x="1993" y="1748"/>
                  </a:lnTo>
                  <a:lnTo>
                    <a:pt x="2361" y="1454"/>
                  </a:lnTo>
                  <a:lnTo>
                    <a:pt x="2361" y="1454"/>
                  </a:lnTo>
                  <a:lnTo>
                    <a:pt x="2367" y="1449"/>
                  </a:lnTo>
                  <a:lnTo>
                    <a:pt x="2372" y="1444"/>
                  </a:lnTo>
                  <a:lnTo>
                    <a:pt x="2376" y="1438"/>
                  </a:lnTo>
                  <a:lnTo>
                    <a:pt x="2380" y="1431"/>
                  </a:lnTo>
                  <a:lnTo>
                    <a:pt x="2383" y="1424"/>
                  </a:lnTo>
                  <a:lnTo>
                    <a:pt x="2385" y="1418"/>
                  </a:lnTo>
                  <a:lnTo>
                    <a:pt x="2387" y="1411"/>
                  </a:lnTo>
                  <a:lnTo>
                    <a:pt x="2388" y="1404"/>
                  </a:lnTo>
                  <a:lnTo>
                    <a:pt x="2388" y="1397"/>
                  </a:lnTo>
                  <a:lnTo>
                    <a:pt x="2388" y="1390"/>
                  </a:lnTo>
                  <a:lnTo>
                    <a:pt x="2387" y="1383"/>
                  </a:lnTo>
                  <a:lnTo>
                    <a:pt x="2386" y="1376"/>
                  </a:lnTo>
                  <a:lnTo>
                    <a:pt x="2383" y="1369"/>
                  </a:lnTo>
                  <a:lnTo>
                    <a:pt x="2380" y="1363"/>
                  </a:lnTo>
                  <a:lnTo>
                    <a:pt x="2377" y="1356"/>
                  </a:lnTo>
                  <a:lnTo>
                    <a:pt x="2372" y="1350"/>
                  </a:lnTo>
                  <a:lnTo>
                    <a:pt x="2372" y="1350"/>
                  </a:lnTo>
                  <a:close/>
                </a:path>
              </a:pathLst>
            </a:custGeom>
            <a:solidFill>
              <a:schemeClr val="bg1"/>
            </a:solidFill>
            <a:ln>
              <a:noFill/>
            </a:ln>
          </p:spPr>
          <p:txBody>
            <a:bodyPr vert="horz" wrap="square" lIns="113567" tIns="56784" rIns="113567" bIns="56784" numCol="1" anchor="t" anchorCtr="0" compatLnSpc="1">
              <a:prstTxWarp prst="textNoShape">
                <a:avLst/>
              </a:prstTxWarp>
            </a:bodyPr>
            <a:lstStyle/>
            <a:p>
              <a:pPr defTabSz="608351">
                <a:defRPr/>
              </a:pPr>
              <a:endParaRPr lang="he-IL" sz="4318" kern="0">
                <a:solidFill>
                  <a:sysClr val="windowText" lastClr="000000"/>
                </a:solidFill>
              </a:endParaRPr>
            </a:p>
          </p:txBody>
        </p:sp>
      </p:grpSp>
      <p:grpSp>
        <p:nvGrpSpPr>
          <p:cNvPr id="85" name="קבוצה 84"/>
          <p:cNvGrpSpPr/>
          <p:nvPr/>
        </p:nvGrpSpPr>
        <p:grpSpPr>
          <a:xfrm>
            <a:off x="3635307" y="4016605"/>
            <a:ext cx="1830424" cy="1830425"/>
            <a:chOff x="5447210" y="6032215"/>
            <a:chExt cx="2751094" cy="2751095"/>
          </a:xfrm>
        </p:grpSpPr>
        <p:sp>
          <p:nvSpPr>
            <p:cNvPr id="54" name="אליפסה 53"/>
            <p:cNvSpPr/>
            <p:nvPr/>
          </p:nvSpPr>
          <p:spPr>
            <a:xfrm>
              <a:off x="5447210" y="6032215"/>
              <a:ext cx="2751094" cy="27510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1" name="מלבן 10"/>
            <p:cNvSpPr/>
            <p:nvPr/>
          </p:nvSpPr>
          <p:spPr>
            <a:xfrm>
              <a:off x="5634757"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a:solidFill>
                    <a:prstClr val="white"/>
                  </a:solidFill>
                </a:rPr>
                <a:t>Resolve </a:t>
              </a:r>
              <a:r>
                <a:rPr lang="en-US" sz="1330" kern="0" dirty="0" smtClean="0">
                  <a:solidFill>
                    <a:prstClr val="white"/>
                  </a:solidFill>
                </a:rPr>
                <a:t>khách hàng</a:t>
              </a:r>
              <a:endParaRPr lang="en-US" sz="1330" kern="0" dirty="0">
                <a:solidFill>
                  <a:prstClr val="white"/>
                </a:solidFill>
              </a:endParaRPr>
            </a:p>
          </p:txBody>
        </p:sp>
        <p:sp>
          <p:nvSpPr>
            <p:cNvPr id="69" name="Freeform 457"/>
            <p:cNvSpPr>
              <a:spLocks noEditPoints="1"/>
            </p:cNvSpPr>
            <p:nvPr/>
          </p:nvSpPr>
          <p:spPr bwMode="auto">
            <a:xfrm>
              <a:off x="6237953" y="6846780"/>
              <a:ext cx="1126067" cy="878580"/>
            </a:xfrm>
            <a:custGeom>
              <a:avLst/>
              <a:gdLst>
                <a:gd name="T0" fmla="*/ 28 w 226"/>
                <a:gd name="T1" fmla="*/ 176 h 176"/>
                <a:gd name="T2" fmla="*/ 14 w 226"/>
                <a:gd name="T3" fmla="*/ 167 h 176"/>
                <a:gd name="T4" fmla="*/ 0 w 226"/>
                <a:gd name="T5" fmla="*/ 152 h 176"/>
                <a:gd name="T6" fmla="*/ 204 w 226"/>
                <a:gd name="T7" fmla="*/ 0 h 176"/>
                <a:gd name="T8" fmla="*/ 218 w 226"/>
                <a:gd name="T9" fmla="*/ 14 h 176"/>
                <a:gd name="T10" fmla="*/ 226 w 226"/>
                <a:gd name="T11" fmla="*/ 29 h 176"/>
                <a:gd name="T12" fmla="*/ 35 w 226"/>
                <a:gd name="T13" fmla="*/ 170 h 176"/>
                <a:gd name="T14" fmla="*/ 220 w 226"/>
                <a:gd name="T15" fmla="*/ 36 h 176"/>
                <a:gd name="T16" fmla="*/ 35 w 226"/>
                <a:gd name="T17" fmla="*/ 170 h 176"/>
                <a:gd name="T18" fmla="*/ 28 w 226"/>
                <a:gd name="T19" fmla="*/ 160 h 176"/>
                <a:gd name="T20" fmla="*/ 211 w 226"/>
                <a:gd name="T21" fmla="*/ 29 h 176"/>
                <a:gd name="T22" fmla="*/ 204 w 226"/>
                <a:gd name="T23" fmla="*/ 21 h 176"/>
                <a:gd name="T24" fmla="*/ 21 w 226"/>
                <a:gd name="T25" fmla="*/ 21 h 176"/>
                <a:gd name="T26" fmla="*/ 20 w 226"/>
                <a:gd name="T27" fmla="*/ 152 h 176"/>
                <a:gd name="T28" fmla="*/ 6 w 226"/>
                <a:gd name="T29" fmla="*/ 146 h 176"/>
                <a:gd name="T30" fmla="*/ 14 w 226"/>
                <a:gd name="T31" fmla="*/ 14 h 176"/>
                <a:gd name="T32" fmla="*/ 197 w 226"/>
                <a:gd name="T33" fmla="*/ 6 h 176"/>
                <a:gd name="T34" fmla="*/ 6 w 226"/>
                <a:gd name="T35" fmla="*/ 146 h 176"/>
                <a:gd name="T36" fmla="*/ 47 w 226"/>
                <a:gd name="T37" fmla="*/ 152 h 176"/>
                <a:gd name="T38" fmla="*/ 52 w 226"/>
                <a:gd name="T39" fmla="*/ 127 h 176"/>
                <a:gd name="T40" fmla="*/ 70 w 226"/>
                <a:gd name="T41" fmla="*/ 114 h 176"/>
                <a:gd name="T42" fmla="*/ 60 w 226"/>
                <a:gd name="T43" fmla="*/ 104 h 176"/>
                <a:gd name="T44" fmla="*/ 68 w 226"/>
                <a:gd name="T45" fmla="*/ 82 h 176"/>
                <a:gd name="T46" fmla="*/ 90 w 226"/>
                <a:gd name="T47" fmla="*/ 53 h 176"/>
                <a:gd name="T48" fmla="*/ 98 w 226"/>
                <a:gd name="T49" fmla="*/ 53 h 176"/>
                <a:gd name="T50" fmla="*/ 120 w 226"/>
                <a:gd name="T51" fmla="*/ 82 h 176"/>
                <a:gd name="T52" fmla="*/ 128 w 226"/>
                <a:gd name="T53" fmla="*/ 104 h 176"/>
                <a:gd name="T54" fmla="*/ 118 w 226"/>
                <a:gd name="T55" fmla="*/ 114 h 176"/>
                <a:gd name="T56" fmla="*/ 135 w 226"/>
                <a:gd name="T57" fmla="*/ 127 h 176"/>
                <a:gd name="T58" fmla="*/ 141 w 226"/>
                <a:gd name="T59" fmla="*/ 152 h 176"/>
                <a:gd name="T60" fmla="*/ 134 w 226"/>
                <a:gd name="T61" fmla="*/ 146 h 176"/>
                <a:gd name="T62" fmla="*/ 124 w 226"/>
                <a:gd name="T63" fmla="*/ 123 h 176"/>
                <a:gd name="T64" fmla="*/ 110 w 226"/>
                <a:gd name="T65" fmla="*/ 118 h 176"/>
                <a:gd name="T66" fmla="*/ 105 w 226"/>
                <a:gd name="T67" fmla="*/ 109 h 176"/>
                <a:gd name="T68" fmla="*/ 120 w 226"/>
                <a:gd name="T69" fmla="*/ 107 h 176"/>
                <a:gd name="T70" fmla="*/ 111 w 226"/>
                <a:gd name="T71" fmla="*/ 68 h 176"/>
                <a:gd name="T72" fmla="*/ 94 w 226"/>
                <a:gd name="T73" fmla="*/ 60 h 176"/>
                <a:gd name="T74" fmla="*/ 93 w 226"/>
                <a:gd name="T75" fmla="*/ 60 h 176"/>
                <a:gd name="T76" fmla="*/ 76 w 226"/>
                <a:gd name="T77" fmla="*/ 68 h 176"/>
                <a:gd name="T78" fmla="*/ 67 w 226"/>
                <a:gd name="T79" fmla="*/ 107 h 176"/>
                <a:gd name="T80" fmla="*/ 82 w 226"/>
                <a:gd name="T81" fmla="*/ 109 h 176"/>
                <a:gd name="T82" fmla="*/ 82 w 226"/>
                <a:gd name="T83" fmla="*/ 112 h 176"/>
                <a:gd name="T84" fmla="*/ 72 w 226"/>
                <a:gd name="T85" fmla="*/ 120 h 176"/>
                <a:gd name="T86" fmla="*/ 58 w 226"/>
                <a:gd name="T87" fmla="*/ 129 h 176"/>
                <a:gd name="T88" fmla="*/ 203 w 226"/>
                <a:gd name="T89" fmla="*/ 110 h 176"/>
                <a:gd name="T90" fmla="*/ 138 w 226"/>
                <a:gd name="T91" fmla="*/ 95 h 176"/>
                <a:gd name="T92" fmla="*/ 203 w 226"/>
                <a:gd name="T93" fmla="*/ 110 h 176"/>
                <a:gd name="T94" fmla="*/ 197 w 226"/>
                <a:gd name="T95" fmla="*/ 104 h 176"/>
                <a:gd name="T96" fmla="*/ 145 w 226"/>
                <a:gd name="T97" fmla="*/ 101 h 176"/>
                <a:gd name="T98" fmla="*/ 203 w 226"/>
                <a:gd name="T99" fmla="*/ 91 h 176"/>
                <a:gd name="T100" fmla="*/ 138 w 226"/>
                <a:gd name="T101" fmla="*/ 75 h 176"/>
                <a:gd name="T102" fmla="*/ 203 w 226"/>
                <a:gd name="T103" fmla="*/ 91 h 176"/>
                <a:gd name="T104" fmla="*/ 197 w 226"/>
                <a:gd name="T105" fmla="*/ 85 h 176"/>
                <a:gd name="T106" fmla="*/ 145 w 226"/>
                <a:gd name="T107" fmla="*/ 81 h 176"/>
                <a:gd name="T108" fmla="*/ 203 w 226"/>
                <a:gd name="T109" fmla="*/ 71 h 176"/>
                <a:gd name="T110" fmla="*/ 138 w 226"/>
                <a:gd name="T111" fmla="*/ 56 h 176"/>
                <a:gd name="T112" fmla="*/ 203 w 226"/>
                <a:gd name="T113" fmla="*/ 71 h 176"/>
                <a:gd name="T114" fmla="*/ 197 w 226"/>
                <a:gd name="T115" fmla="*/ 65 h 176"/>
                <a:gd name="T116" fmla="*/ 145 w 226"/>
                <a:gd name="T117"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176">
                  <a:moveTo>
                    <a:pt x="226" y="176"/>
                  </a:moveTo>
                  <a:cubicBezTo>
                    <a:pt x="28" y="176"/>
                    <a:pt x="28" y="176"/>
                    <a:pt x="28" y="176"/>
                  </a:cubicBezTo>
                  <a:cubicBezTo>
                    <a:pt x="28" y="167"/>
                    <a:pt x="28" y="167"/>
                    <a:pt x="28" y="167"/>
                  </a:cubicBezTo>
                  <a:cubicBezTo>
                    <a:pt x="14" y="167"/>
                    <a:pt x="14" y="167"/>
                    <a:pt x="14" y="167"/>
                  </a:cubicBezTo>
                  <a:cubicBezTo>
                    <a:pt x="14" y="152"/>
                    <a:pt x="14" y="152"/>
                    <a:pt x="14" y="152"/>
                  </a:cubicBezTo>
                  <a:cubicBezTo>
                    <a:pt x="0" y="152"/>
                    <a:pt x="0" y="152"/>
                    <a:pt x="0" y="152"/>
                  </a:cubicBezTo>
                  <a:cubicBezTo>
                    <a:pt x="0" y="0"/>
                    <a:pt x="0" y="0"/>
                    <a:pt x="0" y="0"/>
                  </a:cubicBezTo>
                  <a:cubicBezTo>
                    <a:pt x="204" y="0"/>
                    <a:pt x="204" y="0"/>
                    <a:pt x="204" y="0"/>
                  </a:cubicBezTo>
                  <a:cubicBezTo>
                    <a:pt x="204" y="14"/>
                    <a:pt x="204" y="14"/>
                    <a:pt x="204" y="14"/>
                  </a:cubicBezTo>
                  <a:cubicBezTo>
                    <a:pt x="218" y="14"/>
                    <a:pt x="218" y="14"/>
                    <a:pt x="218" y="14"/>
                  </a:cubicBezTo>
                  <a:cubicBezTo>
                    <a:pt x="218" y="29"/>
                    <a:pt x="218" y="29"/>
                    <a:pt x="218" y="29"/>
                  </a:cubicBezTo>
                  <a:cubicBezTo>
                    <a:pt x="226" y="29"/>
                    <a:pt x="226" y="29"/>
                    <a:pt x="226" y="29"/>
                  </a:cubicBezTo>
                  <a:lnTo>
                    <a:pt x="226" y="176"/>
                  </a:lnTo>
                  <a:close/>
                  <a:moveTo>
                    <a:pt x="35" y="170"/>
                  </a:moveTo>
                  <a:cubicBezTo>
                    <a:pt x="220" y="170"/>
                    <a:pt x="220" y="170"/>
                    <a:pt x="220" y="170"/>
                  </a:cubicBezTo>
                  <a:cubicBezTo>
                    <a:pt x="220" y="36"/>
                    <a:pt x="220" y="36"/>
                    <a:pt x="220" y="36"/>
                  </a:cubicBezTo>
                  <a:cubicBezTo>
                    <a:pt x="35" y="36"/>
                    <a:pt x="35" y="36"/>
                    <a:pt x="35" y="36"/>
                  </a:cubicBezTo>
                  <a:lnTo>
                    <a:pt x="35" y="170"/>
                  </a:lnTo>
                  <a:close/>
                  <a:moveTo>
                    <a:pt x="20" y="160"/>
                  </a:moveTo>
                  <a:cubicBezTo>
                    <a:pt x="28" y="160"/>
                    <a:pt x="28" y="160"/>
                    <a:pt x="28" y="160"/>
                  </a:cubicBezTo>
                  <a:cubicBezTo>
                    <a:pt x="28" y="29"/>
                    <a:pt x="28" y="29"/>
                    <a:pt x="28" y="29"/>
                  </a:cubicBezTo>
                  <a:cubicBezTo>
                    <a:pt x="211" y="29"/>
                    <a:pt x="211" y="29"/>
                    <a:pt x="211" y="29"/>
                  </a:cubicBezTo>
                  <a:cubicBezTo>
                    <a:pt x="211" y="21"/>
                    <a:pt x="211" y="21"/>
                    <a:pt x="211" y="21"/>
                  </a:cubicBezTo>
                  <a:cubicBezTo>
                    <a:pt x="204" y="21"/>
                    <a:pt x="204" y="21"/>
                    <a:pt x="204" y="21"/>
                  </a:cubicBezTo>
                  <a:cubicBezTo>
                    <a:pt x="200" y="21"/>
                    <a:pt x="200" y="21"/>
                    <a:pt x="200" y="21"/>
                  </a:cubicBezTo>
                  <a:cubicBezTo>
                    <a:pt x="21" y="21"/>
                    <a:pt x="21" y="21"/>
                    <a:pt x="21" y="21"/>
                  </a:cubicBezTo>
                  <a:cubicBezTo>
                    <a:pt x="21" y="152"/>
                    <a:pt x="21" y="152"/>
                    <a:pt x="21" y="152"/>
                  </a:cubicBezTo>
                  <a:cubicBezTo>
                    <a:pt x="20" y="152"/>
                    <a:pt x="20" y="152"/>
                    <a:pt x="20" y="152"/>
                  </a:cubicBezTo>
                  <a:lnTo>
                    <a:pt x="20" y="160"/>
                  </a:lnTo>
                  <a:close/>
                  <a:moveTo>
                    <a:pt x="6" y="146"/>
                  </a:moveTo>
                  <a:cubicBezTo>
                    <a:pt x="14" y="146"/>
                    <a:pt x="14" y="146"/>
                    <a:pt x="14" y="146"/>
                  </a:cubicBezTo>
                  <a:cubicBezTo>
                    <a:pt x="14" y="14"/>
                    <a:pt x="14" y="14"/>
                    <a:pt x="14" y="14"/>
                  </a:cubicBezTo>
                  <a:cubicBezTo>
                    <a:pt x="197" y="14"/>
                    <a:pt x="197" y="14"/>
                    <a:pt x="197" y="14"/>
                  </a:cubicBezTo>
                  <a:cubicBezTo>
                    <a:pt x="197" y="6"/>
                    <a:pt x="197" y="6"/>
                    <a:pt x="197" y="6"/>
                  </a:cubicBezTo>
                  <a:cubicBezTo>
                    <a:pt x="6" y="6"/>
                    <a:pt x="6" y="6"/>
                    <a:pt x="6" y="6"/>
                  </a:cubicBezTo>
                  <a:lnTo>
                    <a:pt x="6" y="146"/>
                  </a:lnTo>
                  <a:close/>
                  <a:moveTo>
                    <a:pt x="141" y="152"/>
                  </a:moveTo>
                  <a:cubicBezTo>
                    <a:pt x="47" y="152"/>
                    <a:pt x="47" y="152"/>
                    <a:pt x="47" y="152"/>
                  </a:cubicBezTo>
                  <a:cubicBezTo>
                    <a:pt x="47" y="149"/>
                    <a:pt x="47" y="149"/>
                    <a:pt x="47" y="149"/>
                  </a:cubicBezTo>
                  <a:cubicBezTo>
                    <a:pt x="47" y="146"/>
                    <a:pt x="49" y="135"/>
                    <a:pt x="52" y="127"/>
                  </a:cubicBezTo>
                  <a:cubicBezTo>
                    <a:pt x="54" y="122"/>
                    <a:pt x="58" y="119"/>
                    <a:pt x="62" y="117"/>
                  </a:cubicBezTo>
                  <a:cubicBezTo>
                    <a:pt x="64" y="117"/>
                    <a:pt x="67" y="116"/>
                    <a:pt x="70" y="114"/>
                  </a:cubicBezTo>
                  <a:cubicBezTo>
                    <a:pt x="66" y="113"/>
                    <a:pt x="62" y="111"/>
                    <a:pt x="60" y="106"/>
                  </a:cubicBezTo>
                  <a:cubicBezTo>
                    <a:pt x="60" y="104"/>
                    <a:pt x="60" y="104"/>
                    <a:pt x="60" y="104"/>
                  </a:cubicBezTo>
                  <a:cubicBezTo>
                    <a:pt x="62" y="103"/>
                    <a:pt x="62" y="103"/>
                    <a:pt x="62" y="103"/>
                  </a:cubicBezTo>
                  <a:cubicBezTo>
                    <a:pt x="65" y="101"/>
                    <a:pt x="68" y="99"/>
                    <a:pt x="68" y="82"/>
                  </a:cubicBezTo>
                  <a:cubicBezTo>
                    <a:pt x="68" y="75"/>
                    <a:pt x="69" y="70"/>
                    <a:pt x="71" y="65"/>
                  </a:cubicBezTo>
                  <a:cubicBezTo>
                    <a:pt x="74" y="58"/>
                    <a:pt x="81" y="53"/>
                    <a:pt x="90" y="53"/>
                  </a:cubicBezTo>
                  <a:cubicBezTo>
                    <a:pt x="91" y="53"/>
                    <a:pt x="92" y="53"/>
                    <a:pt x="94" y="53"/>
                  </a:cubicBezTo>
                  <a:cubicBezTo>
                    <a:pt x="95" y="53"/>
                    <a:pt x="97" y="53"/>
                    <a:pt x="98" y="53"/>
                  </a:cubicBezTo>
                  <a:cubicBezTo>
                    <a:pt x="107" y="53"/>
                    <a:pt x="114" y="58"/>
                    <a:pt x="117" y="65"/>
                  </a:cubicBezTo>
                  <a:cubicBezTo>
                    <a:pt x="119" y="70"/>
                    <a:pt x="119" y="75"/>
                    <a:pt x="120" y="82"/>
                  </a:cubicBezTo>
                  <a:cubicBezTo>
                    <a:pt x="120" y="99"/>
                    <a:pt x="123" y="101"/>
                    <a:pt x="126" y="103"/>
                  </a:cubicBezTo>
                  <a:cubicBezTo>
                    <a:pt x="128" y="104"/>
                    <a:pt x="128" y="104"/>
                    <a:pt x="128" y="104"/>
                  </a:cubicBezTo>
                  <a:cubicBezTo>
                    <a:pt x="127" y="106"/>
                    <a:pt x="127" y="106"/>
                    <a:pt x="127" y="106"/>
                  </a:cubicBezTo>
                  <a:cubicBezTo>
                    <a:pt x="126" y="111"/>
                    <a:pt x="122" y="114"/>
                    <a:pt x="118" y="114"/>
                  </a:cubicBezTo>
                  <a:cubicBezTo>
                    <a:pt x="121" y="116"/>
                    <a:pt x="123" y="117"/>
                    <a:pt x="126" y="117"/>
                  </a:cubicBezTo>
                  <a:cubicBezTo>
                    <a:pt x="130" y="119"/>
                    <a:pt x="133" y="122"/>
                    <a:pt x="135" y="127"/>
                  </a:cubicBezTo>
                  <a:cubicBezTo>
                    <a:pt x="138" y="135"/>
                    <a:pt x="141" y="146"/>
                    <a:pt x="141" y="149"/>
                  </a:cubicBezTo>
                  <a:lnTo>
                    <a:pt x="141" y="152"/>
                  </a:lnTo>
                  <a:close/>
                  <a:moveTo>
                    <a:pt x="54" y="146"/>
                  </a:moveTo>
                  <a:cubicBezTo>
                    <a:pt x="134" y="146"/>
                    <a:pt x="134" y="146"/>
                    <a:pt x="134" y="146"/>
                  </a:cubicBezTo>
                  <a:cubicBezTo>
                    <a:pt x="133" y="142"/>
                    <a:pt x="132" y="135"/>
                    <a:pt x="130" y="129"/>
                  </a:cubicBezTo>
                  <a:cubicBezTo>
                    <a:pt x="128" y="126"/>
                    <a:pt x="126" y="124"/>
                    <a:pt x="124" y="123"/>
                  </a:cubicBezTo>
                  <a:cubicBezTo>
                    <a:pt x="121" y="122"/>
                    <a:pt x="118" y="121"/>
                    <a:pt x="115" y="120"/>
                  </a:cubicBezTo>
                  <a:cubicBezTo>
                    <a:pt x="110" y="118"/>
                    <a:pt x="110" y="118"/>
                    <a:pt x="110" y="118"/>
                  </a:cubicBezTo>
                  <a:cubicBezTo>
                    <a:pt x="107" y="117"/>
                    <a:pt x="106" y="115"/>
                    <a:pt x="106" y="113"/>
                  </a:cubicBezTo>
                  <a:cubicBezTo>
                    <a:pt x="105" y="109"/>
                    <a:pt x="105" y="109"/>
                    <a:pt x="105" y="109"/>
                  </a:cubicBezTo>
                  <a:cubicBezTo>
                    <a:pt x="109" y="109"/>
                    <a:pt x="109" y="109"/>
                    <a:pt x="109" y="109"/>
                  </a:cubicBezTo>
                  <a:cubicBezTo>
                    <a:pt x="113" y="109"/>
                    <a:pt x="118" y="109"/>
                    <a:pt x="120" y="107"/>
                  </a:cubicBezTo>
                  <a:cubicBezTo>
                    <a:pt x="115" y="103"/>
                    <a:pt x="113" y="96"/>
                    <a:pt x="113" y="82"/>
                  </a:cubicBezTo>
                  <a:cubicBezTo>
                    <a:pt x="113" y="76"/>
                    <a:pt x="113" y="71"/>
                    <a:pt x="111" y="68"/>
                  </a:cubicBezTo>
                  <a:cubicBezTo>
                    <a:pt x="109" y="62"/>
                    <a:pt x="104" y="59"/>
                    <a:pt x="98" y="59"/>
                  </a:cubicBezTo>
                  <a:cubicBezTo>
                    <a:pt x="97" y="59"/>
                    <a:pt x="96" y="59"/>
                    <a:pt x="94" y="60"/>
                  </a:cubicBezTo>
                  <a:cubicBezTo>
                    <a:pt x="94" y="60"/>
                    <a:pt x="94" y="60"/>
                    <a:pt x="94" y="60"/>
                  </a:cubicBezTo>
                  <a:cubicBezTo>
                    <a:pt x="93" y="60"/>
                    <a:pt x="93" y="60"/>
                    <a:pt x="93" y="60"/>
                  </a:cubicBezTo>
                  <a:cubicBezTo>
                    <a:pt x="92" y="59"/>
                    <a:pt x="91" y="59"/>
                    <a:pt x="90" y="59"/>
                  </a:cubicBezTo>
                  <a:cubicBezTo>
                    <a:pt x="83" y="59"/>
                    <a:pt x="79" y="62"/>
                    <a:pt x="76" y="68"/>
                  </a:cubicBezTo>
                  <a:cubicBezTo>
                    <a:pt x="75" y="71"/>
                    <a:pt x="74" y="76"/>
                    <a:pt x="74" y="82"/>
                  </a:cubicBezTo>
                  <a:cubicBezTo>
                    <a:pt x="74" y="96"/>
                    <a:pt x="72" y="103"/>
                    <a:pt x="67" y="107"/>
                  </a:cubicBezTo>
                  <a:cubicBezTo>
                    <a:pt x="70" y="109"/>
                    <a:pt x="74" y="109"/>
                    <a:pt x="79" y="109"/>
                  </a:cubicBezTo>
                  <a:cubicBezTo>
                    <a:pt x="82" y="109"/>
                    <a:pt x="82" y="109"/>
                    <a:pt x="82" y="109"/>
                  </a:cubicBezTo>
                  <a:cubicBezTo>
                    <a:pt x="82" y="112"/>
                    <a:pt x="82" y="112"/>
                    <a:pt x="82" y="112"/>
                  </a:cubicBezTo>
                  <a:cubicBezTo>
                    <a:pt x="82" y="112"/>
                    <a:pt x="82" y="112"/>
                    <a:pt x="82" y="112"/>
                  </a:cubicBezTo>
                  <a:cubicBezTo>
                    <a:pt x="82" y="115"/>
                    <a:pt x="81" y="117"/>
                    <a:pt x="78" y="118"/>
                  </a:cubicBezTo>
                  <a:cubicBezTo>
                    <a:pt x="72" y="120"/>
                    <a:pt x="72" y="120"/>
                    <a:pt x="72" y="120"/>
                  </a:cubicBezTo>
                  <a:cubicBezTo>
                    <a:pt x="69" y="121"/>
                    <a:pt x="66" y="122"/>
                    <a:pt x="64" y="123"/>
                  </a:cubicBezTo>
                  <a:cubicBezTo>
                    <a:pt x="61" y="124"/>
                    <a:pt x="59" y="126"/>
                    <a:pt x="58" y="129"/>
                  </a:cubicBezTo>
                  <a:cubicBezTo>
                    <a:pt x="56" y="135"/>
                    <a:pt x="54" y="142"/>
                    <a:pt x="54" y="146"/>
                  </a:cubicBezTo>
                  <a:close/>
                  <a:moveTo>
                    <a:pt x="203" y="110"/>
                  </a:moveTo>
                  <a:cubicBezTo>
                    <a:pt x="138" y="110"/>
                    <a:pt x="138" y="110"/>
                    <a:pt x="138" y="110"/>
                  </a:cubicBezTo>
                  <a:cubicBezTo>
                    <a:pt x="138" y="95"/>
                    <a:pt x="138" y="95"/>
                    <a:pt x="138" y="95"/>
                  </a:cubicBezTo>
                  <a:cubicBezTo>
                    <a:pt x="203" y="95"/>
                    <a:pt x="203" y="95"/>
                    <a:pt x="203" y="95"/>
                  </a:cubicBezTo>
                  <a:lnTo>
                    <a:pt x="203" y="110"/>
                  </a:lnTo>
                  <a:close/>
                  <a:moveTo>
                    <a:pt x="145" y="104"/>
                  </a:moveTo>
                  <a:cubicBezTo>
                    <a:pt x="197" y="104"/>
                    <a:pt x="197" y="104"/>
                    <a:pt x="197" y="104"/>
                  </a:cubicBezTo>
                  <a:cubicBezTo>
                    <a:pt x="197" y="101"/>
                    <a:pt x="197" y="101"/>
                    <a:pt x="197" y="101"/>
                  </a:cubicBezTo>
                  <a:cubicBezTo>
                    <a:pt x="145" y="101"/>
                    <a:pt x="145" y="101"/>
                    <a:pt x="145" y="101"/>
                  </a:cubicBezTo>
                  <a:lnTo>
                    <a:pt x="145" y="104"/>
                  </a:lnTo>
                  <a:close/>
                  <a:moveTo>
                    <a:pt x="203" y="91"/>
                  </a:moveTo>
                  <a:cubicBezTo>
                    <a:pt x="138" y="91"/>
                    <a:pt x="138" y="91"/>
                    <a:pt x="138" y="91"/>
                  </a:cubicBezTo>
                  <a:cubicBezTo>
                    <a:pt x="138" y="75"/>
                    <a:pt x="138" y="75"/>
                    <a:pt x="138" y="75"/>
                  </a:cubicBezTo>
                  <a:cubicBezTo>
                    <a:pt x="203" y="75"/>
                    <a:pt x="203" y="75"/>
                    <a:pt x="203" y="75"/>
                  </a:cubicBezTo>
                  <a:lnTo>
                    <a:pt x="203" y="91"/>
                  </a:lnTo>
                  <a:close/>
                  <a:moveTo>
                    <a:pt x="145" y="85"/>
                  </a:moveTo>
                  <a:cubicBezTo>
                    <a:pt x="197" y="85"/>
                    <a:pt x="197" y="85"/>
                    <a:pt x="197" y="85"/>
                  </a:cubicBezTo>
                  <a:cubicBezTo>
                    <a:pt x="197" y="81"/>
                    <a:pt x="197" y="81"/>
                    <a:pt x="197" y="81"/>
                  </a:cubicBezTo>
                  <a:cubicBezTo>
                    <a:pt x="145" y="81"/>
                    <a:pt x="145" y="81"/>
                    <a:pt x="145" y="81"/>
                  </a:cubicBezTo>
                  <a:lnTo>
                    <a:pt x="145" y="85"/>
                  </a:lnTo>
                  <a:close/>
                  <a:moveTo>
                    <a:pt x="203" y="71"/>
                  </a:moveTo>
                  <a:cubicBezTo>
                    <a:pt x="138" y="71"/>
                    <a:pt x="138" y="71"/>
                    <a:pt x="138" y="71"/>
                  </a:cubicBezTo>
                  <a:cubicBezTo>
                    <a:pt x="138" y="56"/>
                    <a:pt x="138" y="56"/>
                    <a:pt x="138" y="56"/>
                  </a:cubicBezTo>
                  <a:cubicBezTo>
                    <a:pt x="203" y="56"/>
                    <a:pt x="203" y="56"/>
                    <a:pt x="203" y="56"/>
                  </a:cubicBezTo>
                  <a:lnTo>
                    <a:pt x="203" y="71"/>
                  </a:lnTo>
                  <a:close/>
                  <a:moveTo>
                    <a:pt x="145" y="65"/>
                  </a:moveTo>
                  <a:cubicBezTo>
                    <a:pt x="197" y="65"/>
                    <a:pt x="197" y="65"/>
                    <a:pt x="197" y="65"/>
                  </a:cubicBezTo>
                  <a:cubicBezTo>
                    <a:pt x="197" y="62"/>
                    <a:pt x="197" y="62"/>
                    <a:pt x="197" y="62"/>
                  </a:cubicBezTo>
                  <a:cubicBezTo>
                    <a:pt x="145" y="62"/>
                    <a:pt x="145" y="62"/>
                    <a:pt x="145" y="62"/>
                  </a:cubicBezTo>
                  <a:lnTo>
                    <a:pt x="145" y="65"/>
                  </a:lnTo>
                  <a:close/>
                </a:path>
              </a:pathLst>
            </a:custGeom>
            <a:solidFill>
              <a:schemeClr val="bg1"/>
            </a:solidFill>
            <a:ln>
              <a:noFill/>
            </a:ln>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7" name="קבוצה 86"/>
          <p:cNvGrpSpPr/>
          <p:nvPr/>
        </p:nvGrpSpPr>
        <p:grpSpPr>
          <a:xfrm>
            <a:off x="6694976" y="4016605"/>
            <a:ext cx="1830424" cy="1830425"/>
            <a:chOff x="10045835" y="6032215"/>
            <a:chExt cx="2751094" cy="2751095"/>
          </a:xfrm>
        </p:grpSpPr>
        <p:sp>
          <p:nvSpPr>
            <p:cNvPr id="57" name="אליפסה 56"/>
            <p:cNvSpPr/>
            <p:nvPr/>
          </p:nvSpPr>
          <p:spPr>
            <a:xfrm>
              <a:off x="10045835" y="6032215"/>
              <a:ext cx="2751094" cy="275109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3" name="מלבן 12"/>
            <p:cNvSpPr/>
            <p:nvPr/>
          </p:nvSpPr>
          <p:spPr>
            <a:xfrm>
              <a:off x="10233382" y="611984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Xác</a:t>
              </a:r>
              <a:r>
                <a:rPr lang="en-US" sz="1330" kern="0" dirty="0" smtClean="0">
                  <a:solidFill>
                    <a:sysClr val="windowText" lastClr="000000"/>
                  </a:solidFill>
                </a:rPr>
                <a:t> </a:t>
              </a:r>
              <a:r>
                <a:rPr lang="en-US" sz="1330" kern="0" dirty="0" err="1" smtClean="0">
                  <a:solidFill>
                    <a:sysClr val="windowText" lastClr="000000"/>
                  </a:solidFill>
                </a:rPr>
                <a:t>thực</a:t>
              </a:r>
              <a:r>
                <a:rPr lang="en-US" sz="1330" kern="0" dirty="0" smtClean="0">
                  <a:solidFill>
                    <a:sysClr val="windowText" lastClr="000000"/>
                  </a:solidFill>
                </a:rPr>
                <a:t>  </a:t>
              </a:r>
              <a:endParaRPr lang="en-US" sz="1330" kern="0" dirty="0">
                <a:solidFill>
                  <a:sysClr val="windowText" lastClr="000000"/>
                </a:solidFill>
              </a:endParaRPr>
            </a:p>
          </p:txBody>
        </p:sp>
        <p:grpSp>
          <p:nvGrpSpPr>
            <p:cNvPr id="71" name="Group 398"/>
            <p:cNvGrpSpPr/>
            <p:nvPr/>
          </p:nvGrpSpPr>
          <p:grpSpPr>
            <a:xfrm>
              <a:off x="10951776" y="6932007"/>
              <a:ext cx="939215" cy="939215"/>
              <a:chOff x="1003248" y="2360534"/>
              <a:chExt cx="438150" cy="438150"/>
            </a:xfrm>
            <a:solidFill>
              <a:schemeClr val="tx1"/>
            </a:solidFill>
          </p:grpSpPr>
          <p:sp>
            <p:nvSpPr>
              <p:cNvPr id="72" name="Freeform 378"/>
              <p:cNvSpPr>
                <a:spLocks noEditPoints="1"/>
              </p:cNvSpPr>
              <p:nvPr/>
            </p:nvSpPr>
            <p:spPr bwMode="auto">
              <a:xfrm>
                <a:off x="1003248" y="2360534"/>
                <a:ext cx="438150" cy="438150"/>
              </a:xfrm>
              <a:custGeom>
                <a:avLst/>
                <a:gdLst>
                  <a:gd name="T0" fmla="*/ 144 w 216"/>
                  <a:gd name="T1" fmla="*/ 0 h 216"/>
                  <a:gd name="T2" fmla="*/ 72 w 216"/>
                  <a:gd name="T3" fmla="*/ 72 h 216"/>
                  <a:gd name="T4" fmla="*/ 77 w 216"/>
                  <a:gd name="T5" fmla="*/ 99 h 216"/>
                  <a:gd name="T6" fmla="*/ 2 w 216"/>
                  <a:gd name="T7" fmla="*/ 175 h 216"/>
                  <a:gd name="T8" fmla="*/ 0 w 216"/>
                  <a:gd name="T9" fmla="*/ 178 h 216"/>
                  <a:gd name="T10" fmla="*/ 0 w 216"/>
                  <a:gd name="T11" fmla="*/ 212 h 216"/>
                  <a:gd name="T12" fmla="*/ 4 w 216"/>
                  <a:gd name="T13" fmla="*/ 216 h 216"/>
                  <a:gd name="T14" fmla="*/ 38 w 216"/>
                  <a:gd name="T15" fmla="*/ 216 h 216"/>
                  <a:gd name="T16" fmla="*/ 41 w 216"/>
                  <a:gd name="T17" fmla="*/ 214 h 216"/>
                  <a:gd name="T18" fmla="*/ 55 w 216"/>
                  <a:gd name="T19" fmla="*/ 199 h 216"/>
                  <a:gd name="T20" fmla="*/ 56 w 216"/>
                  <a:gd name="T21" fmla="*/ 197 h 216"/>
                  <a:gd name="T22" fmla="*/ 57 w 216"/>
                  <a:gd name="T23" fmla="*/ 188 h 216"/>
                  <a:gd name="T24" fmla="*/ 65 w 216"/>
                  <a:gd name="T25" fmla="*/ 188 h 216"/>
                  <a:gd name="T26" fmla="*/ 67 w 216"/>
                  <a:gd name="T27" fmla="*/ 187 h 216"/>
                  <a:gd name="T28" fmla="*/ 79 w 216"/>
                  <a:gd name="T29" fmla="*/ 177 h 216"/>
                  <a:gd name="T30" fmla="*/ 80 w 216"/>
                  <a:gd name="T31" fmla="*/ 174 h 216"/>
                  <a:gd name="T32" fmla="*/ 80 w 216"/>
                  <a:gd name="T33" fmla="*/ 168 h 216"/>
                  <a:gd name="T34" fmla="*/ 88 w 216"/>
                  <a:gd name="T35" fmla="*/ 168 h 216"/>
                  <a:gd name="T36" fmla="*/ 90 w 216"/>
                  <a:gd name="T37" fmla="*/ 166 h 216"/>
                  <a:gd name="T38" fmla="*/ 101 w 216"/>
                  <a:gd name="T39" fmla="*/ 156 h 216"/>
                  <a:gd name="T40" fmla="*/ 106 w 216"/>
                  <a:gd name="T41" fmla="*/ 156 h 216"/>
                  <a:gd name="T42" fmla="*/ 109 w 216"/>
                  <a:gd name="T43" fmla="*/ 154 h 216"/>
                  <a:gd name="T44" fmla="*/ 123 w 216"/>
                  <a:gd name="T45" fmla="*/ 140 h 216"/>
                  <a:gd name="T46" fmla="*/ 144 w 216"/>
                  <a:gd name="T47" fmla="*/ 144 h 216"/>
                  <a:gd name="T48" fmla="*/ 216 w 216"/>
                  <a:gd name="T49" fmla="*/ 72 h 216"/>
                  <a:gd name="T50" fmla="*/ 144 w 216"/>
                  <a:gd name="T51" fmla="*/ 0 h 216"/>
                  <a:gd name="T52" fmla="*/ 105 w 216"/>
                  <a:gd name="T53" fmla="*/ 148 h 216"/>
                  <a:gd name="T54" fmla="*/ 99 w 216"/>
                  <a:gd name="T55" fmla="*/ 148 h 216"/>
                  <a:gd name="T56" fmla="*/ 96 w 216"/>
                  <a:gd name="T57" fmla="*/ 149 h 216"/>
                  <a:gd name="T58" fmla="*/ 86 w 216"/>
                  <a:gd name="T59" fmla="*/ 160 h 216"/>
                  <a:gd name="T60" fmla="*/ 76 w 216"/>
                  <a:gd name="T61" fmla="*/ 160 h 216"/>
                  <a:gd name="T62" fmla="*/ 72 w 216"/>
                  <a:gd name="T63" fmla="*/ 164 h 216"/>
                  <a:gd name="T64" fmla="*/ 72 w 216"/>
                  <a:gd name="T65" fmla="*/ 172 h 216"/>
                  <a:gd name="T66" fmla="*/ 63 w 216"/>
                  <a:gd name="T67" fmla="*/ 180 h 216"/>
                  <a:gd name="T68" fmla="*/ 53 w 216"/>
                  <a:gd name="T69" fmla="*/ 181 h 216"/>
                  <a:gd name="T70" fmla="*/ 49 w 216"/>
                  <a:gd name="T71" fmla="*/ 184 h 216"/>
                  <a:gd name="T72" fmla="*/ 48 w 216"/>
                  <a:gd name="T73" fmla="*/ 195 h 216"/>
                  <a:gd name="T74" fmla="*/ 37 w 216"/>
                  <a:gd name="T75" fmla="*/ 208 h 216"/>
                  <a:gd name="T76" fmla="*/ 18 w 216"/>
                  <a:gd name="T77" fmla="*/ 208 h 216"/>
                  <a:gd name="T78" fmla="*/ 98 w 216"/>
                  <a:gd name="T79" fmla="*/ 127 h 216"/>
                  <a:gd name="T80" fmla="*/ 115 w 216"/>
                  <a:gd name="T81" fmla="*/ 137 h 216"/>
                  <a:gd name="T82" fmla="*/ 105 w 216"/>
                  <a:gd name="T83" fmla="*/ 148 h 216"/>
                  <a:gd name="T84" fmla="*/ 144 w 216"/>
                  <a:gd name="T85" fmla="*/ 136 h 216"/>
                  <a:gd name="T86" fmla="*/ 100 w 216"/>
                  <a:gd name="T87" fmla="*/ 119 h 216"/>
                  <a:gd name="T88" fmla="*/ 94 w 216"/>
                  <a:gd name="T89" fmla="*/ 119 h 216"/>
                  <a:gd name="T90" fmla="*/ 94 w 216"/>
                  <a:gd name="T91" fmla="*/ 121 h 216"/>
                  <a:gd name="T92" fmla="*/ 94 w 216"/>
                  <a:gd name="T93" fmla="*/ 121 h 216"/>
                  <a:gd name="T94" fmla="*/ 10 w 216"/>
                  <a:gd name="T95" fmla="*/ 205 h 216"/>
                  <a:gd name="T96" fmla="*/ 8 w 216"/>
                  <a:gd name="T97" fmla="*/ 208 h 216"/>
                  <a:gd name="T98" fmla="*/ 8 w 216"/>
                  <a:gd name="T99" fmla="*/ 179 h 216"/>
                  <a:gd name="T100" fmla="*/ 83 w 216"/>
                  <a:gd name="T101" fmla="*/ 105 h 216"/>
                  <a:gd name="T102" fmla="*/ 85 w 216"/>
                  <a:gd name="T103" fmla="*/ 102 h 216"/>
                  <a:gd name="T104" fmla="*/ 86 w 216"/>
                  <a:gd name="T105" fmla="*/ 98 h 216"/>
                  <a:gd name="T106" fmla="*/ 80 w 216"/>
                  <a:gd name="T107" fmla="*/ 72 h 216"/>
                  <a:gd name="T108" fmla="*/ 144 w 216"/>
                  <a:gd name="T109" fmla="*/ 8 h 216"/>
                  <a:gd name="T110" fmla="*/ 208 w 216"/>
                  <a:gd name="T111" fmla="*/ 72 h 216"/>
                  <a:gd name="T112" fmla="*/ 144 w 216"/>
                  <a:gd name="T113" fmla="*/ 1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6">
                    <a:moveTo>
                      <a:pt x="144" y="0"/>
                    </a:moveTo>
                    <a:cubicBezTo>
                      <a:pt x="105" y="0"/>
                      <a:pt x="72" y="32"/>
                      <a:pt x="72" y="72"/>
                    </a:cubicBezTo>
                    <a:cubicBezTo>
                      <a:pt x="72" y="81"/>
                      <a:pt x="74" y="91"/>
                      <a:pt x="77" y="99"/>
                    </a:cubicBezTo>
                    <a:cubicBezTo>
                      <a:pt x="2" y="175"/>
                      <a:pt x="2" y="175"/>
                      <a:pt x="2" y="175"/>
                    </a:cubicBezTo>
                    <a:cubicBezTo>
                      <a:pt x="1" y="175"/>
                      <a:pt x="0" y="176"/>
                      <a:pt x="0" y="178"/>
                    </a:cubicBezTo>
                    <a:cubicBezTo>
                      <a:pt x="0" y="212"/>
                      <a:pt x="0" y="212"/>
                      <a:pt x="0" y="212"/>
                    </a:cubicBezTo>
                    <a:cubicBezTo>
                      <a:pt x="0" y="214"/>
                      <a:pt x="2" y="216"/>
                      <a:pt x="4" y="216"/>
                    </a:cubicBezTo>
                    <a:cubicBezTo>
                      <a:pt x="38" y="216"/>
                      <a:pt x="38" y="216"/>
                      <a:pt x="38" y="216"/>
                    </a:cubicBezTo>
                    <a:cubicBezTo>
                      <a:pt x="39" y="216"/>
                      <a:pt x="41" y="215"/>
                      <a:pt x="41" y="214"/>
                    </a:cubicBezTo>
                    <a:cubicBezTo>
                      <a:pt x="55" y="199"/>
                      <a:pt x="55" y="199"/>
                      <a:pt x="55" y="199"/>
                    </a:cubicBezTo>
                    <a:cubicBezTo>
                      <a:pt x="56" y="198"/>
                      <a:pt x="56" y="198"/>
                      <a:pt x="56" y="197"/>
                    </a:cubicBezTo>
                    <a:cubicBezTo>
                      <a:pt x="57" y="188"/>
                      <a:pt x="57" y="188"/>
                      <a:pt x="57" y="188"/>
                    </a:cubicBezTo>
                    <a:cubicBezTo>
                      <a:pt x="65" y="188"/>
                      <a:pt x="65" y="188"/>
                      <a:pt x="65" y="188"/>
                    </a:cubicBezTo>
                    <a:cubicBezTo>
                      <a:pt x="66" y="187"/>
                      <a:pt x="67" y="187"/>
                      <a:pt x="67" y="187"/>
                    </a:cubicBezTo>
                    <a:cubicBezTo>
                      <a:pt x="79" y="177"/>
                      <a:pt x="79" y="177"/>
                      <a:pt x="79" y="177"/>
                    </a:cubicBezTo>
                    <a:cubicBezTo>
                      <a:pt x="80" y="176"/>
                      <a:pt x="80" y="175"/>
                      <a:pt x="80" y="174"/>
                    </a:cubicBezTo>
                    <a:cubicBezTo>
                      <a:pt x="80" y="168"/>
                      <a:pt x="80" y="168"/>
                      <a:pt x="80" y="168"/>
                    </a:cubicBezTo>
                    <a:cubicBezTo>
                      <a:pt x="88" y="168"/>
                      <a:pt x="88" y="168"/>
                      <a:pt x="88" y="168"/>
                    </a:cubicBezTo>
                    <a:cubicBezTo>
                      <a:pt x="89" y="168"/>
                      <a:pt x="90" y="167"/>
                      <a:pt x="90" y="166"/>
                    </a:cubicBezTo>
                    <a:cubicBezTo>
                      <a:pt x="101" y="156"/>
                      <a:pt x="101" y="156"/>
                      <a:pt x="101" y="156"/>
                    </a:cubicBezTo>
                    <a:cubicBezTo>
                      <a:pt x="106" y="156"/>
                      <a:pt x="106" y="156"/>
                      <a:pt x="106" y="156"/>
                    </a:cubicBezTo>
                    <a:cubicBezTo>
                      <a:pt x="108" y="156"/>
                      <a:pt x="109" y="155"/>
                      <a:pt x="109" y="154"/>
                    </a:cubicBezTo>
                    <a:cubicBezTo>
                      <a:pt x="123" y="140"/>
                      <a:pt x="123" y="140"/>
                      <a:pt x="123" y="140"/>
                    </a:cubicBezTo>
                    <a:cubicBezTo>
                      <a:pt x="130" y="143"/>
                      <a:pt x="137" y="144"/>
                      <a:pt x="144" y="144"/>
                    </a:cubicBezTo>
                    <a:cubicBezTo>
                      <a:pt x="184" y="144"/>
                      <a:pt x="216" y="111"/>
                      <a:pt x="216" y="72"/>
                    </a:cubicBezTo>
                    <a:cubicBezTo>
                      <a:pt x="216" y="32"/>
                      <a:pt x="184" y="0"/>
                      <a:pt x="144" y="0"/>
                    </a:cubicBezTo>
                    <a:close/>
                    <a:moveTo>
                      <a:pt x="105" y="148"/>
                    </a:moveTo>
                    <a:cubicBezTo>
                      <a:pt x="99" y="148"/>
                      <a:pt x="99" y="148"/>
                      <a:pt x="99" y="148"/>
                    </a:cubicBezTo>
                    <a:cubicBezTo>
                      <a:pt x="98" y="148"/>
                      <a:pt x="97" y="148"/>
                      <a:pt x="96" y="149"/>
                    </a:cubicBezTo>
                    <a:cubicBezTo>
                      <a:pt x="86" y="160"/>
                      <a:pt x="86" y="160"/>
                      <a:pt x="86" y="160"/>
                    </a:cubicBezTo>
                    <a:cubicBezTo>
                      <a:pt x="76" y="160"/>
                      <a:pt x="76" y="160"/>
                      <a:pt x="76" y="160"/>
                    </a:cubicBezTo>
                    <a:cubicBezTo>
                      <a:pt x="74" y="160"/>
                      <a:pt x="72" y="161"/>
                      <a:pt x="72" y="164"/>
                    </a:cubicBezTo>
                    <a:cubicBezTo>
                      <a:pt x="72" y="172"/>
                      <a:pt x="72" y="172"/>
                      <a:pt x="72" y="172"/>
                    </a:cubicBezTo>
                    <a:cubicBezTo>
                      <a:pt x="63" y="180"/>
                      <a:pt x="63" y="180"/>
                      <a:pt x="63" y="180"/>
                    </a:cubicBezTo>
                    <a:cubicBezTo>
                      <a:pt x="53" y="181"/>
                      <a:pt x="53" y="181"/>
                      <a:pt x="53" y="181"/>
                    </a:cubicBezTo>
                    <a:cubicBezTo>
                      <a:pt x="51" y="181"/>
                      <a:pt x="49" y="182"/>
                      <a:pt x="49" y="184"/>
                    </a:cubicBezTo>
                    <a:cubicBezTo>
                      <a:pt x="48" y="195"/>
                      <a:pt x="48" y="195"/>
                      <a:pt x="48" y="195"/>
                    </a:cubicBezTo>
                    <a:cubicBezTo>
                      <a:pt x="37" y="208"/>
                      <a:pt x="37" y="208"/>
                      <a:pt x="37" y="208"/>
                    </a:cubicBezTo>
                    <a:cubicBezTo>
                      <a:pt x="18" y="208"/>
                      <a:pt x="18" y="208"/>
                      <a:pt x="18" y="208"/>
                    </a:cubicBezTo>
                    <a:cubicBezTo>
                      <a:pt x="98" y="127"/>
                      <a:pt x="98" y="127"/>
                      <a:pt x="98" y="127"/>
                    </a:cubicBezTo>
                    <a:cubicBezTo>
                      <a:pt x="103" y="131"/>
                      <a:pt x="109" y="135"/>
                      <a:pt x="115" y="137"/>
                    </a:cubicBezTo>
                    <a:lnTo>
                      <a:pt x="105" y="148"/>
                    </a:lnTo>
                    <a:close/>
                    <a:moveTo>
                      <a:pt x="144" y="136"/>
                    </a:moveTo>
                    <a:cubicBezTo>
                      <a:pt x="129" y="136"/>
                      <a:pt x="112" y="129"/>
                      <a:pt x="100" y="119"/>
                    </a:cubicBezTo>
                    <a:cubicBezTo>
                      <a:pt x="98" y="117"/>
                      <a:pt x="96" y="117"/>
                      <a:pt x="94" y="119"/>
                    </a:cubicBezTo>
                    <a:cubicBezTo>
                      <a:pt x="94" y="120"/>
                      <a:pt x="94" y="120"/>
                      <a:pt x="94" y="121"/>
                    </a:cubicBezTo>
                    <a:cubicBezTo>
                      <a:pt x="94" y="121"/>
                      <a:pt x="94" y="121"/>
                      <a:pt x="94" y="121"/>
                    </a:cubicBezTo>
                    <a:cubicBezTo>
                      <a:pt x="10" y="205"/>
                      <a:pt x="10" y="205"/>
                      <a:pt x="10" y="205"/>
                    </a:cubicBezTo>
                    <a:cubicBezTo>
                      <a:pt x="9" y="205"/>
                      <a:pt x="8" y="207"/>
                      <a:pt x="8" y="208"/>
                    </a:cubicBezTo>
                    <a:cubicBezTo>
                      <a:pt x="8" y="179"/>
                      <a:pt x="8" y="179"/>
                      <a:pt x="8" y="179"/>
                    </a:cubicBezTo>
                    <a:cubicBezTo>
                      <a:pt x="83" y="105"/>
                      <a:pt x="83" y="105"/>
                      <a:pt x="83" y="105"/>
                    </a:cubicBezTo>
                    <a:cubicBezTo>
                      <a:pt x="85" y="102"/>
                      <a:pt x="85" y="102"/>
                      <a:pt x="85" y="102"/>
                    </a:cubicBezTo>
                    <a:cubicBezTo>
                      <a:pt x="86" y="101"/>
                      <a:pt x="87" y="99"/>
                      <a:pt x="86" y="98"/>
                    </a:cubicBezTo>
                    <a:cubicBezTo>
                      <a:pt x="82" y="91"/>
                      <a:pt x="80" y="81"/>
                      <a:pt x="80" y="72"/>
                    </a:cubicBezTo>
                    <a:cubicBezTo>
                      <a:pt x="80" y="36"/>
                      <a:pt x="109" y="8"/>
                      <a:pt x="144" y="8"/>
                    </a:cubicBezTo>
                    <a:cubicBezTo>
                      <a:pt x="180" y="8"/>
                      <a:pt x="208" y="36"/>
                      <a:pt x="208" y="72"/>
                    </a:cubicBezTo>
                    <a:cubicBezTo>
                      <a:pt x="208" y="107"/>
                      <a:pt x="180" y="136"/>
                      <a:pt x="14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73" name="Freeform 379"/>
              <p:cNvSpPr>
                <a:spLocks noEditPoints="1"/>
              </p:cNvSpPr>
              <p:nvPr/>
            </p:nvSpPr>
            <p:spPr bwMode="auto">
              <a:xfrm>
                <a:off x="1295348" y="2422447"/>
                <a:ext cx="85725" cy="84137"/>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21 w 42"/>
                  <a:gd name="T11" fmla="*/ 34 h 42"/>
                  <a:gd name="T12" fmla="*/ 8 w 42"/>
                  <a:gd name="T13" fmla="*/ 21 h 42"/>
                  <a:gd name="T14" fmla="*/ 21 w 42"/>
                  <a:gd name="T15" fmla="*/ 8 h 42"/>
                  <a:gd name="T16" fmla="*/ 34 w 42"/>
                  <a:gd name="T17" fmla="*/ 21 h 42"/>
                  <a:gd name="T18" fmla="*/ 21 w 42"/>
                  <a:gd name="T1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0"/>
                    </a:moveTo>
                    <a:cubicBezTo>
                      <a:pt x="9" y="0"/>
                      <a:pt x="0" y="9"/>
                      <a:pt x="0" y="21"/>
                    </a:cubicBezTo>
                    <a:cubicBezTo>
                      <a:pt x="0" y="32"/>
                      <a:pt x="9" y="42"/>
                      <a:pt x="21" y="42"/>
                    </a:cubicBezTo>
                    <a:cubicBezTo>
                      <a:pt x="33" y="42"/>
                      <a:pt x="42" y="32"/>
                      <a:pt x="42" y="21"/>
                    </a:cubicBezTo>
                    <a:cubicBezTo>
                      <a:pt x="42" y="9"/>
                      <a:pt x="33" y="0"/>
                      <a:pt x="21" y="0"/>
                    </a:cubicBezTo>
                    <a:close/>
                    <a:moveTo>
                      <a:pt x="21" y="34"/>
                    </a:moveTo>
                    <a:cubicBezTo>
                      <a:pt x="14" y="34"/>
                      <a:pt x="8" y="28"/>
                      <a:pt x="8" y="21"/>
                    </a:cubicBezTo>
                    <a:cubicBezTo>
                      <a:pt x="8" y="14"/>
                      <a:pt x="14" y="8"/>
                      <a:pt x="21" y="8"/>
                    </a:cubicBezTo>
                    <a:cubicBezTo>
                      <a:pt x="28" y="8"/>
                      <a:pt x="34" y="14"/>
                      <a:pt x="34" y="21"/>
                    </a:cubicBezTo>
                    <a:cubicBezTo>
                      <a:pt x="34" y="28"/>
                      <a:pt x="28" y="34"/>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8" name="קבוצה 87"/>
          <p:cNvGrpSpPr/>
          <p:nvPr/>
        </p:nvGrpSpPr>
        <p:grpSpPr>
          <a:xfrm>
            <a:off x="8224643" y="1164420"/>
            <a:ext cx="1830424" cy="1830425"/>
            <a:chOff x="12344898" y="1745434"/>
            <a:chExt cx="2751094" cy="2751095"/>
          </a:xfrm>
        </p:grpSpPr>
        <p:sp>
          <p:nvSpPr>
            <p:cNvPr id="40" name="אליפסה 39"/>
            <p:cNvSpPr/>
            <p:nvPr/>
          </p:nvSpPr>
          <p:spPr>
            <a:xfrm>
              <a:off x="12344898" y="1745434"/>
              <a:ext cx="2751094" cy="27510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4" name="מלבן 13"/>
            <p:cNvSpPr/>
            <p:nvPr/>
          </p:nvSpPr>
          <p:spPr>
            <a:xfrm>
              <a:off x="12550803" y="1745434"/>
              <a:ext cx="2376000" cy="2591331"/>
            </a:xfrm>
            <a:prstGeom prst="rect">
              <a:avLst/>
            </a:prstGeom>
          </p:spPr>
          <p:txBody>
            <a:bodyPr wrap="none">
              <a:prstTxWarp prst="textArchDown">
                <a:avLst/>
              </a:prstTxWarp>
              <a:spAutoFit/>
            </a:bodyPr>
            <a:lstStyle/>
            <a:p>
              <a:pPr algn="ctr" defTabSz="369842">
                <a:lnSpc>
                  <a:spcPct val="90000"/>
                </a:lnSpc>
                <a:spcAft>
                  <a:spcPct val="35000"/>
                </a:spcAft>
                <a:defRPr/>
              </a:pPr>
              <a:r>
                <a:rPr lang="en-US" sz="2662" kern="0" dirty="0" err="1" smtClean="0">
                  <a:solidFill>
                    <a:prstClr val="white"/>
                  </a:solidFill>
                </a:rPr>
                <a:t>Trả</a:t>
              </a:r>
              <a:r>
                <a:rPr lang="en-US" sz="2662" kern="0" dirty="0" smtClean="0">
                  <a:solidFill>
                    <a:prstClr val="white"/>
                  </a:solidFill>
                </a:rPr>
                <a:t> </a:t>
              </a:r>
              <a:r>
                <a:rPr lang="en-US" sz="2662" kern="0" dirty="0" err="1" smtClean="0">
                  <a:solidFill>
                    <a:prstClr val="white"/>
                  </a:solidFill>
                </a:rPr>
                <a:t>kết</a:t>
              </a:r>
              <a:r>
                <a:rPr lang="en-US" sz="2662" kern="0" dirty="0" smtClean="0">
                  <a:solidFill>
                    <a:prstClr val="white"/>
                  </a:solidFill>
                </a:rPr>
                <a:t> </a:t>
              </a:r>
              <a:r>
                <a:rPr lang="en-US" sz="2662" kern="0" dirty="0" err="1" smtClean="0">
                  <a:solidFill>
                    <a:prstClr val="white"/>
                  </a:solidFill>
                </a:rPr>
                <a:t>quả</a:t>
              </a:r>
              <a:r>
                <a:rPr lang="en-US" sz="2662" kern="0" dirty="0" smtClean="0">
                  <a:solidFill>
                    <a:prstClr val="white"/>
                  </a:solidFill>
                </a:rPr>
                <a:t> </a:t>
              </a:r>
              <a:r>
                <a:rPr lang="en-US" sz="2662" kern="0" dirty="0" err="1" smtClean="0">
                  <a:solidFill>
                    <a:prstClr val="white"/>
                  </a:solidFill>
                </a:rPr>
                <a:t>cho</a:t>
              </a:r>
              <a:r>
                <a:rPr lang="en-US" sz="2662" kern="0" dirty="0" smtClean="0">
                  <a:solidFill>
                    <a:prstClr val="white"/>
                  </a:solidFill>
                </a:rPr>
                <a:t> </a:t>
              </a:r>
              <a:r>
                <a:rPr lang="en-US" sz="2662" kern="0" dirty="0">
                  <a:solidFill>
                    <a:prstClr val="white"/>
                  </a:solidFill>
                </a:rPr>
                <a:t>RT Client</a:t>
              </a:r>
            </a:p>
          </p:txBody>
        </p:sp>
        <p:sp>
          <p:nvSpPr>
            <p:cNvPr id="78" name="Freeform 36"/>
            <p:cNvSpPr>
              <a:spLocks noEditPoints="1"/>
            </p:cNvSpPr>
            <p:nvPr/>
          </p:nvSpPr>
          <p:spPr bwMode="auto">
            <a:xfrm>
              <a:off x="13140912" y="2674657"/>
              <a:ext cx="1159067" cy="519724"/>
            </a:xfrm>
            <a:custGeom>
              <a:avLst/>
              <a:gdLst>
                <a:gd name="T0" fmla="*/ 160 w 165"/>
                <a:gd name="T1" fmla="*/ 0 h 74"/>
                <a:gd name="T2" fmla="*/ 69 w 165"/>
                <a:gd name="T3" fmla="*/ 0 h 74"/>
                <a:gd name="T4" fmla="*/ 62 w 165"/>
                <a:gd name="T5" fmla="*/ 5 h 74"/>
                <a:gd name="T6" fmla="*/ 49 w 165"/>
                <a:gd name="T7" fmla="*/ 69 h 74"/>
                <a:gd name="T8" fmla="*/ 53 w 165"/>
                <a:gd name="T9" fmla="*/ 74 h 74"/>
                <a:gd name="T10" fmla="*/ 145 w 165"/>
                <a:gd name="T11" fmla="*/ 74 h 74"/>
                <a:gd name="T12" fmla="*/ 152 w 165"/>
                <a:gd name="T13" fmla="*/ 69 h 74"/>
                <a:gd name="T14" fmla="*/ 165 w 165"/>
                <a:gd name="T15" fmla="*/ 5 h 74"/>
                <a:gd name="T16" fmla="*/ 160 w 165"/>
                <a:gd name="T17" fmla="*/ 0 h 74"/>
                <a:gd name="T18" fmla="*/ 155 w 165"/>
                <a:gd name="T19" fmla="*/ 11 h 74"/>
                <a:gd name="T20" fmla="*/ 144 w 165"/>
                <a:gd name="T21" fmla="*/ 63 h 74"/>
                <a:gd name="T22" fmla="*/ 139 w 165"/>
                <a:gd name="T23" fmla="*/ 68 h 74"/>
                <a:gd name="T24" fmla="*/ 63 w 165"/>
                <a:gd name="T25" fmla="*/ 68 h 74"/>
                <a:gd name="T26" fmla="*/ 59 w 165"/>
                <a:gd name="T27" fmla="*/ 63 h 74"/>
                <a:gd name="T28" fmla="*/ 70 w 165"/>
                <a:gd name="T29" fmla="*/ 11 h 74"/>
                <a:gd name="T30" fmla="*/ 75 w 165"/>
                <a:gd name="T31" fmla="*/ 6 h 74"/>
                <a:gd name="T32" fmla="*/ 151 w 165"/>
                <a:gd name="T33" fmla="*/ 6 h 74"/>
                <a:gd name="T34" fmla="*/ 155 w 165"/>
                <a:gd name="T35" fmla="*/ 11 h 74"/>
                <a:gd name="T36" fmla="*/ 143 w 165"/>
                <a:gd name="T37" fmla="*/ 13 h 74"/>
                <a:gd name="T38" fmla="*/ 141 w 165"/>
                <a:gd name="T39" fmla="*/ 14 h 74"/>
                <a:gd name="T40" fmla="*/ 109 w 165"/>
                <a:gd name="T41" fmla="*/ 29 h 74"/>
                <a:gd name="T42" fmla="*/ 83 w 165"/>
                <a:gd name="T43" fmla="*/ 14 h 74"/>
                <a:gd name="T44" fmla="*/ 81 w 165"/>
                <a:gd name="T45" fmla="*/ 13 h 74"/>
                <a:gd name="T46" fmla="*/ 76 w 165"/>
                <a:gd name="T47" fmla="*/ 16 h 74"/>
                <a:gd name="T48" fmla="*/ 77 w 165"/>
                <a:gd name="T49" fmla="*/ 22 h 74"/>
                <a:gd name="T50" fmla="*/ 105 w 165"/>
                <a:gd name="T51" fmla="*/ 39 h 74"/>
                <a:gd name="T52" fmla="*/ 109 w 165"/>
                <a:gd name="T53" fmla="*/ 39 h 74"/>
                <a:gd name="T54" fmla="*/ 144 w 165"/>
                <a:gd name="T55" fmla="*/ 22 h 74"/>
                <a:gd name="T56" fmla="*/ 147 w 165"/>
                <a:gd name="T57" fmla="*/ 16 h 74"/>
                <a:gd name="T58" fmla="*/ 143 w 165"/>
                <a:gd name="T59" fmla="*/ 13 h 74"/>
                <a:gd name="T60" fmla="*/ 15 w 165"/>
                <a:gd name="T61" fmla="*/ 14 h 74"/>
                <a:gd name="T62" fmla="*/ 54 w 165"/>
                <a:gd name="T63" fmla="*/ 14 h 74"/>
                <a:gd name="T64" fmla="*/ 58 w 165"/>
                <a:gd name="T65" fmla="*/ 10 h 74"/>
                <a:gd name="T66" fmla="*/ 54 w 165"/>
                <a:gd name="T67" fmla="*/ 6 h 74"/>
                <a:gd name="T68" fmla="*/ 15 w 165"/>
                <a:gd name="T69" fmla="*/ 6 h 74"/>
                <a:gd name="T70" fmla="*/ 11 w 165"/>
                <a:gd name="T71" fmla="*/ 10 h 74"/>
                <a:gd name="T72" fmla="*/ 15 w 165"/>
                <a:gd name="T73" fmla="*/ 14 h 74"/>
                <a:gd name="T74" fmla="*/ 44 w 165"/>
                <a:gd name="T75" fmla="*/ 41 h 74"/>
                <a:gd name="T76" fmla="*/ 4 w 165"/>
                <a:gd name="T77" fmla="*/ 41 h 74"/>
                <a:gd name="T78" fmla="*/ 0 w 165"/>
                <a:gd name="T79" fmla="*/ 44 h 74"/>
                <a:gd name="T80" fmla="*/ 4 w 165"/>
                <a:gd name="T81" fmla="*/ 48 h 74"/>
                <a:gd name="T82" fmla="*/ 44 w 165"/>
                <a:gd name="T83" fmla="*/ 48 h 74"/>
                <a:gd name="T84" fmla="*/ 48 w 165"/>
                <a:gd name="T85" fmla="*/ 44 h 74"/>
                <a:gd name="T86" fmla="*/ 44 w 165"/>
                <a:gd name="T87" fmla="*/ 41 h 74"/>
                <a:gd name="T88" fmla="*/ 53 w 165"/>
                <a:gd name="T89" fmla="*/ 27 h 74"/>
                <a:gd name="T90" fmla="*/ 49 w 165"/>
                <a:gd name="T91" fmla="*/ 23 h 74"/>
                <a:gd name="T92" fmla="*/ 25 w 165"/>
                <a:gd name="T93" fmla="*/ 23 h 74"/>
                <a:gd name="T94" fmla="*/ 22 w 165"/>
                <a:gd name="T95" fmla="*/ 27 h 74"/>
                <a:gd name="T96" fmla="*/ 25 w 165"/>
                <a:gd name="T97" fmla="*/ 31 h 74"/>
                <a:gd name="T98" fmla="*/ 49 w 165"/>
                <a:gd name="T99" fmla="*/ 31 h 74"/>
                <a:gd name="T100" fmla="*/ 53 w 165"/>
                <a:gd name="T101" fmla="*/ 27 h 74"/>
                <a:gd name="T102" fmla="*/ 38 w 165"/>
                <a:gd name="T103" fmla="*/ 58 h 74"/>
                <a:gd name="T104" fmla="*/ 26 w 165"/>
                <a:gd name="T105" fmla="*/ 58 h 74"/>
                <a:gd name="T106" fmla="*/ 22 w 165"/>
                <a:gd name="T107" fmla="*/ 61 h 74"/>
                <a:gd name="T108" fmla="*/ 26 w 165"/>
                <a:gd name="T109" fmla="*/ 65 h 74"/>
                <a:gd name="T110" fmla="*/ 38 w 165"/>
                <a:gd name="T111" fmla="*/ 65 h 74"/>
                <a:gd name="T112" fmla="*/ 42 w 165"/>
                <a:gd name="T113" fmla="*/ 61 h 74"/>
                <a:gd name="T114" fmla="*/ 38 w 165"/>
                <a:gd name="T115"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74">
                  <a:moveTo>
                    <a:pt x="160" y="0"/>
                  </a:moveTo>
                  <a:cubicBezTo>
                    <a:pt x="69" y="0"/>
                    <a:pt x="69" y="0"/>
                    <a:pt x="69" y="0"/>
                  </a:cubicBezTo>
                  <a:cubicBezTo>
                    <a:pt x="66" y="0"/>
                    <a:pt x="63" y="2"/>
                    <a:pt x="62" y="5"/>
                  </a:cubicBezTo>
                  <a:cubicBezTo>
                    <a:pt x="49" y="69"/>
                    <a:pt x="49" y="69"/>
                    <a:pt x="49" y="69"/>
                  </a:cubicBezTo>
                  <a:cubicBezTo>
                    <a:pt x="49" y="72"/>
                    <a:pt x="50" y="74"/>
                    <a:pt x="53" y="74"/>
                  </a:cubicBezTo>
                  <a:cubicBezTo>
                    <a:pt x="145" y="74"/>
                    <a:pt x="145" y="74"/>
                    <a:pt x="145" y="74"/>
                  </a:cubicBezTo>
                  <a:cubicBezTo>
                    <a:pt x="148" y="74"/>
                    <a:pt x="151" y="72"/>
                    <a:pt x="152" y="69"/>
                  </a:cubicBezTo>
                  <a:cubicBezTo>
                    <a:pt x="165" y="5"/>
                    <a:pt x="165" y="5"/>
                    <a:pt x="165" y="5"/>
                  </a:cubicBezTo>
                  <a:cubicBezTo>
                    <a:pt x="165" y="2"/>
                    <a:pt x="163" y="0"/>
                    <a:pt x="160" y="0"/>
                  </a:cubicBezTo>
                  <a:close/>
                  <a:moveTo>
                    <a:pt x="155" y="11"/>
                  </a:moveTo>
                  <a:cubicBezTo>
                    <a:pt x="144" y="63"/>
                    <a:pt x="144" y="63"/>
                    <a:pt x="144" y="63"/>
                  </a:cubicBezTo>
                  <a:cubicBezTo>
                    <a:pt x="143" y="66"/>
                    <a:pt x="141" y="68"/>
                    <a:pt x="139" y="68"/>
                  </a:cubicBezTo>
                  <a:cubicBezTo>
                    <a:pt x="63" y="68"/>
                    <a:pt x="63" y="68"/>
                    <a:pt x="63" y="68"/>
                  </a:cubicBezTo>
                  <a:cubicBezTo>
                    <a:pt x="60" y="68"/>
                    <a:pt x="59" y="66"/>
                    <a:pt x="59" y="63"/>
                  </a:cubicBezTo>
                  <a:cubicBezTo>
                    <a:pt x="70" y="11"/>
                    <a:pt x="70" y="11"/>
                    <a:pt x="70" y="11"/>
                  </a:cubicBezTo>
                  <a:cubicBezTo>
                    <a:pt x="70" y="8"/>
                    <a:pt x="73" y="6"/>
                    <a:pt x="75" y="6"/>
                  </a:cubicBezTo>
                  <a:cubicBezTo>
                    <a:pt x="151" y="6"/>
                    <a:pt x="151" y="6"/>
                    <a:pt x="151" y="6"/>
                  </a:cubicBezTo>
                  <a:cubicBezTo>
                    <a:pt x="154" y="6"/>
                    <a:pt x="155" y="8"/>
                    <a:pt x="155" y="11"/>
                  </a:cubicBezTo>
                  <a:close/>
                  <a:moveTo>
                    <a:pt x="143" y="13"/>
                  </a:moveTo>
                  <a:cubicBezTo>
                    <a:pt x="142" y="13"/>
                    <a:pt x="142" y="13"/>
                    <a:pt x="141" y="14"/>
                  </a:cubicBezTo>
                  <a:cubicBezTo>
                    <a:pt x="109" y="29"/>
                    <a:pt x="109" y="29"/>
                    <a:pt x="109" y="29"/>
                  </a:cubicBezTo>
                  <a:cubicBezTo>
                    <a:pt x="83" y="14"/>
                    <a:pt x="83" y="14"/>
                    <a:pt x="83" y="14"/>
                  </a:cubicBezTo>
                  <a:cubicBezTo>
                    <a:pt x="82" y="13"/>
                    <a:pt x="82" y="13"/>
                    <a:pt x="81" y="13"/>
                  </a:cubicBezTo>
                  <a:cubicBezTo>
                    <a:pt x="79" y="13"/>
                    <a:pt x="78" y="14"/>
                    <a:pt x="76" y="16"/>
                  </a:cubicBezTo>
                  <a:cubicBezTo>
                    <a:pt x="75" y="18"/>
                    <a:pt x="75" y="21"/>
                    <a:pt x="77" y="22"/>
                  </a:cubicBezTo>
                  <a:cubicBezTo>
                    <a:pt x="105" y="39"/>
                    <a:pt x="105" y="39"/>
                    <a:pt x="105" y="39"/>
                  </a:cubicBezTo>
                  <a:cubicBezTo>
                    <a:pt x="106" y="39"/>
                    <a:pt x="108" y="39"/>
                    <a:pt x="109" y="39"/>
                  </a:cubicBezTo>
                  <a:cubicBezTo>
                    <a:pt x="144" y="22"/>
                    <a:pt x="144" y="22"/>
                    <a:pt x="144" y="22"/>
                  </a:cubicBezTo>
                  <a:cubicBezTo>
                    <a:pt x="146" y="21"/>
                    <a:pt x="147" y="18"/>
                    <a:pt x="147" y="16"/>
                  </a:cubicBezTo>
                  <a:cubicBezTo>
                    <a:pt x="146" y="14"/>
                    <a:pt x="145" y="13"/>
                    <a:pt x="143" y="13"/>
                  </a:cubicBezTo>
                  <a:close/>
                  <a:moveTo>
                    <a:pt x="15" y="14"/>
                  </a:moveTo>
                  <a:cubicBezTo>
                    <a:pt x="54" y="14"/>
                    <a:pt x="54" y="14"/>
                    <a:pt x="54" y="14"/>
                  </a:cubicBezTo>
                  <a:cubicBezTo>
                    <a:pt x="56" y="14"/>
                    <a:pt x="58" y="12"/>
                    <a:pt x="58" y="10"/>
                  </a:cubicBezTo>
                  <a:cubicBezTo>
                    <a:pt x="58" y="8"/>
                    <a:pt x="56" y="6"/>
                    <a:pt x="54" y="6"/>
                  </a:cubicBezTo>
                  <a:cubicBezTo>
                    <a:pt x="15" y="6"/>
                    <a:pt x="15" y="6"/>
                    <a:pt x="15" y="6"/>
                  </a:cubicBezTo>
                  <a:cubicBezTo>
                    <a:pt x="13" y="6"/>
                    <a:pt x="11" y="8"/>
                    <a:pt x="11" y="10"/>
                  </a:cubicBezTo>
                  <a:cubicBezTo>
                    <a:pt x="11" y="12"/>
                    <a:pt x="13" y="14"/>
                    <a:pt x="15" y="14"/>
                  </a:cubicBezTo>
                  <a:close/>
                  <a:moveTo>
                    <a:pt x="44" y="41"/>
                  </a:moveTo>
                  <a:cubicBezTo>
                    <a:pt x="4" y="41"/>
                    <a:pt x="4" y="41"/>
                    <a:pt x="4" y="41"/>
                  </a:cubicBezTo>
                  <a:cubicBezTo>
                    <a:pt x="2" y="41"/>
                    <a:pt x="0" y="42"/>
                    <a:pt x="0" y="44"/>
                  </a:cubicBezTo>
                  <a:cubicBezTo>
                    <a:pt x="0" y="47"/>
                    <a:pt x="2" y="48"/>
                    <a:pt x="4" y="48"/>
                  </a:cubicBezTo>
                  <a:cubicBezTo>
                    <a:pt x="44" y="48"/>
                    <a:pt x="44" y="48"/>
                    <a:pt x="44" y="48"/>
                  </a:cubicBezTo>
                  <a:cubicBezTo>
                    <a:pt x="46" y="48"/>
                    <a:pt x="48" y="47"/>
                    <a:pt x="48" y="44"/>
                  </a:cubicBezTo>
                  <a:cubicBezTo>
                    <a:pt x="48" y="42"/>
                    <a:pt x="46" y="41"/>
                    <a:pt x="44" y="41"/>
                  </a:cubicBezTo>
                  <a:close/>
                  <a:moveTo>
                    <a:pt x="53" y="27"/>
                  </a:moveTo>
                  <a:cubicBezTo>
                    <a:pt x="53" y="25"/>
                    <a:pt x="51" y="23"/>
                    <a:pt x="49" y="23"/>
                  </a:cubicBezTo>
                  <a:cubicBezTo>
                    <a:pt x="25" y="23"/>
                    <a:pt x="25" y="23"/>
                    <a:pt x="25" y="23"/>
                  </a:cubicBezTo>
                  <a:cubicBezTo>
                    <a:pt x="23" y="23"/>
                    <a:pt x="22" y="25"/>
                    <a:pt x="22" y="27"/>
                  </a:cubicBezTo>
                  <a:cubicBezTo>
                    <a:pt x="22" y="29"/>
                    <a:pt x="23" y="31"/>
                    <a:pt x="25" y="31"/>
                  </a:cubicBezTo>
                  <a:cubicBezTo>
                    <a:pt x="49" y="31"/>
                    <a:pt x="49" y="31"/>
                    <a:pt x="49" y="31"/>
                  </a:cubicBezTo>
                  <a:cubicBezTo>
                    <a:pt x="51" y="31"/>
                    <a:pt x="53" y="29"/>
                    <a:pt x="53" y="27"/>
                  </a:cubicBezTo>
                  <a:close/>
                  <a:moveTo>
                    <a:pt x="38" y="58"/>
                  </a:moveTo>
                  <a:cubicBezTo>
                    <a:pt x="26" y="58"/>
                    <a:pt x="26" y="58"/>
                    <a:pt x="26" y="58"/>
                  </a:cubicBezTo>
                  <a:cubicBezTo>
                    <a:pt x="24" y="58"/>
                    <a:pt x="22" y="59"/>
                    <a:pt x="22" y="61"/>
                  </a:cubicBezTo>
                  <a:cubicBezTo>
                    <a:pt x="22" y="64"/>
                    <a:pt x="24" y="65"/>
                    <a:pt x="26" y="65"/>
                  </a:cubicBezTo>
                  <a:cubicBezTo>
                    <a:pt x="38" y="65"/>
                    <a:pt x="38" y="65"/>
                    <a:pt x="38" y="65"/>
                  </a:cubicBezTo>
                  <a:cubicBezTo>
                    <a:pt x="40" y="65"/>
                    <a:pt x="42" y="64"/>
                    <a:pt x="42" y="61"/>
                  </a:cubicBezTo>
                  <a:cubicBezTo>
                    <a:pt x="42" y="59"/>
                    <a:pt x="40" y="58"/>
                    <a:pt x="38" y="58"/>
                  </a:cubicBezTo>
                  <a:close/>
                </a:path>
              </a:pathLst>
            </a:custGeom>
            <a:solidFill>
              <a:schemeClr val="bg1"/>
            </a:solidFill>
            <a:ln>
              <a:noFill/>
            </a:ln>
          </p:spPr>
          <p:txBody>
            <a:bodyPr vert="horz" wrap="square" lIns="80326" tIns="40163" rIns="80326" bIns="40163"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6" name="קבוצה 85"/>
          <p:cNvGrpSpPr/>
          <p:nvPr/>
        </p:nvGrpSpPr>
        <p:grpSpPr>
          <a:xfrm>
            <a:off x="5164975" y="1164420"/>
            <a:ext cx="1830424" cy="1830425"/>
            <a:chOff x="7746273" y="1745434"/>
            <a:chExt cx="2751094" cy="2751095"/>
          </a:xfrm>
        </p:grpSpPr>
        <p:sp>
          <p:nvSpPr>
            <p:cNvPr id="34" name="אליפסה 33"/>
            <p:cNvSpPr/>
            <p:nvPr/>
          </p:nvSpPr>
          <p:spPr>
            <a:xfrm>
              <a:off x="7746273" y="1745434"/>
              <a:ext cx="2751094" cy="2751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2" name="מלבן 11"/>
            <p:cNvSpPr/>
            <p:nvPr/>
          </p:nvSpPr>
          <p:spPr>
            <a:xfrm>
              <a:off x="7944723" y="1934828"/>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Kiểm</a:t>
              </a:r>
              <a:r>
                <a:rPr lang="en-US" sz="1330" kern="0" dirty="0" smtClean="0">
                  <a:solidFill>
                    <a:sysClr val="windowText" lastClr="000000"/>
                  </a:solidFill>
                </a:rPr>
                <a:t> </a:t>
              </a:r>
              <a:r>
                <a:rPr lang="en-US" sz="1330" kern="0" dirty="0" err="1" smtClean="0">
                  <a:solidFill>
                    <a:sysClr val="windowText" lastClr="000000"/>
                  </a:solidFill>
                </a:rPr>
                <a:t>tra</a:t>
              </a:r>
              <a:r>
                <a:rPr lang="en-US" sz="1330" kern="0" dirty="0" smtClean="0">
                  <a:solidFill>
                    <a:sysClr val="windowText" lastClr="000000"/>
                  </a:solidFill>
                </a:rPr>
                <a:t> </a:t>
              </a:r>
              <a:r>
                <a:rPr lang="en-US" sz="1330" kern="0" dirty="0" err="1" smtClean="0">
                  <a:solidFill>
                    <a:sysClr val="windowText" lastClr="000000"/>
                  </a:solidFill>
                </a:rPr>
                <a:t>đăng</a:t>
              </a:r>
              <a:r>
                <a:rPr lang="en-US" sz="1330" kern="0" dirty="0" smtClean="0">
                  <a:solidFill>
                    <a:sysClr val="windowText" lastClr="000000"/>
                  </a:solidFill>
                </a:rPr>
                <a:t> </a:t>
              </a:r>
              <a:r>
                <a:rPr lang="en-US" sz="1330" kern="0" dirty="0" err="1" smtClean="0">
                  <a:solidFill>
                    <a:sysClr val="windowText" lastClr="000000"/>
                  </a:solidFill>
                </a:rPr>
                <a:t>ký</a:t>
              </a:r>
              <a:endParaRPr lang="en-US" sz="1330" kern="0" dirty="0">
                <a:solidFill>
                  <a:sysClr val="windowText" lastClr="000000"/>
                </a:solidFill>
              </a:endParaRPr>
            </a:p>
          </p:txBody>
        </p:sp>
        <p:sp>
          <p:nvSpPr>
            <p:cNvPr id="79" name="Freeform 33"/>
            <p:cNvSpPr>
              <a:spLocks noEditPoints="1"/>
            </p:cNvSpPr>
            <p:nvPr/>
          </p:nvSpPr>
          <p:spPr bwMode="auto">
            <a:xfrm>
              <a:off x="8658377" y="2469704"/>
              <a:ext cx="948692" cy="951413"/>
            </a:xfrm>
            <a:custGeom>
              <a:avLst/>
              <a:gdLst>
                <a:gd name="T0" fmla="*/ 1880 w 3484"/>
                <a:gd name="T1" fmla="*/ 457 h 3494"/>
                <a:gd name="T2" fmla="*/ 1552 w 3484"/>
                <a:gd name="T3" fmla="*/ 786 h 3494"/>
                <a:gd name="T4" fmla="*/ 331 w 3484"/>
                <a:gd name="T5" fmla="*/ 2006 h 3494"/>
                <a:gd name="T6" fmla="*/ 0 w 3484"/>
                <a:gd name="T7" fmla="*/ 3494 h 3494"/>
                <a:gd name="T8" fmla="*/ 1478 w 3484"/>
                <a:gd name="T9" fmla="*/ 3151 h 3494"/>
                <a:gd name="T10" fmla="*/ 1552 w 3484"/>
                <a:gd name="T11" fmla="*/ 3076 h 3494"/>
                <a:gd name="T12" fmla="*/ 1880 w 3484"/>
                <a:gd name="T13" fmla="*/ 2749 h 3494"/>
                <a:gd name="T14" fmla="*/ 3484 w 3484"/>
                <a:gd name="T15" fmla="*/ 1145 h 3494"/>
                <a:gd name="T16" fmla="*/ 2337 w 3484"/>
                <a:gd name="T17" fmla="*/ 0 h 3494"/>
                <a:gd name="T18" fmla="*/ 1880 w 3484"/>
                <a:gd name="T19" fmla="*/ 457 h 3494"/>
                <a:gd name="T20" fmla="*/ 2902 w 3484"/>
                <a:gd name="T21" fmla="*/ 883 h 3494"/>
                <a:gd name="T22" fmla="*/ 1119 w 3484"/>
                <a:gd name="T23" fmla="*/ 2666 h 3494"/>
                <a:gd name="T24" fmla="*/ 859 w 3484"/>
                <a:gd name="T25" fmla="*/ 2406 h 3494"/>
                <a:gd name="T26" fmla="*/ 2642 w 3484"/>
                <a:gd name="T27" fmla="*/ 622 h 3494"/>
                <a:gd name="T28" fmla="*/ 2902 w 3484"/>
                <a:gd name="T29" fmla="*/ 883 h 3494"/>
                <a:gd name="T30" fmla="*/ 778 w 3484"/>
                <a:gd name="T31" fmla="*/ 2328 h 3494"/>
                <a:gd name="T32" fmla="*/ 554 w 3484"/>
                <a:gd name="T33" fmla="*/ 2103 h 3494"/>
                <a:gd name="T34" fmla="*/ 2337 w 3484"/>
                <a:gd name="T35" fmla="*/ 317 h 3494"/>
                <a:gd name="T36" fmla="*/ 2564 w 3484"/>
                <a:gd name="T37" fmla="*/ 542 h 3494"/>
                <a:gd name="T38" fmla="*/ 778 w 3484"/>
                <a:gd name="T39" fmla="*/ 2328 h 3494"/>
                <a:gd name="T40" fmla="*/ 700 w 3484"/>
                <a:gd name="T41" fmla="*/ 2406 h 3494"/>
                <a:gd name="T42" fmla="*/ 700 w 3484"/>
                <a:gd name="T43" fmla="*/ 2406 h 3494"/>
                <a:gd name="T44" fmla="*/ 1119 w 3484"/>
                <a:gd name="T45" fmla="*/ 2827 h 3494"/>
                <a:gd name="T46" fmla="*/ 1119 w 3484"/>
                <a:gd name="T47" fmla="*/ 2825 h 3494"/>
                <a:gd name="T48" fmla="*/ 1263 w 3484"/>
                <a:gd name="T49" fmla="*/ 2969 h 3494"/>
                <a:gd name="T50" fmla="*/ 719 w 3484"/>
                <a:gd name="T51" fmla="*/ 3097 h 3494"/>
                <a:gd name="T52" fmla="*/ 393 w 3484"/>
                <a:gd name="T53" fmla="*/ 2768 h 3494"/>
                <a:gd name="T54" fmla="*/ 513 w 3484"/>
                <a:gd name="T55" fmla="*/ 2219 h 3494"/>
                <a:gd name="T56" fmla="*/ 700 w 3484"/>
                <a:gd name="T57" fmla="*/ 2406 h 3494"/>
                <a:gd name="T58" fmla="*/ 1381 w 3484"/>
                <a:gd name="T59" fmla="*/ 2931 h 3494"/>
                <a:gd name="T60" fmla="*/ 1197 w 3484"/>
                <a:gd name="T61" fmla="*/ 2747 h 3494"/>
                <a:gd name="T62" fmla="*/ 2982 w 3484"/>
                <a:gd name="T63" fmla="*/ 963 h 3494"/>
                <a:gd name="T64" fmla="*/ 3167 w 3484"/>
                <a:gd name="T65" fmla="*/ 1145 h 3494"/>
                <a:gd name="T66" fmla="*/ 1381 w 3484"/>
                <a:gd name="T67" fmla="*/ 2931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4" h="3494">
                  <a:moveTo>
                    <a:pt x="1880" y="457"/>
                  </a:moveTo>
                  <a:lnTo>
                    <a:pt x="1552" y="786"/>
                  </a:lnTo>
                  <a:lnTo>
                    <a:pt x="331" y="2006"/>
                  </a:lnTo>
                  <a:lnTo>
                    <a:pt x="0" y="3494"/>
                  </a:lnTo>
                  <a:lnTo>
                    <a:pt x="1478" y="3151"/>
                  </a:lnTo>
                  <a:lnTo>
                    <a:pt x="1552" y="3076"/>
                  </a:lnTo>
                  <a:lnTo>
                    <a:pt x="1880" y="2749"/>
                  </a:lnTo>
                  <a:lnTo>
                    <a:pt x="3484" y="1145"/>
                  </a:lnTo>
                  <a:lnTo>
                    <a:pt x="2337" y="0"/>
                  </a:lnTo>
                  <a:lnTo>
                    <a:pt x="1880" y="457"/>
                  </a:lnTo>
                  <a:close/>
                  <a:moveTo>
                    <a:pt x="2902" y="883"/>
                  </a:moveTo>
                  <a:lnTo>
                    <a:pt x="1119" y="2666"/>
                  </a:lnTo>
                  <a:lnTo>
                    <a:pt x="859" y="2406"/>
                  </a:lnTo>
                  <a:lnTo>
                    <a:pt x="2642" y="622"/>
                  </a:lnTo>
                  <a:lnTo>
                    <a:pt x="2902" y="883"/>
                  </a:lnTo>
                  <a:close/>
                  <a:moveTo>
                    <a:pt x="778" y="2328"/>
                  </a:moveTo>
                  <a:lnTo>
                    <a:pt x="554" y="2103"/>
                  </a:lnTo>
                  <a:lnTo>
                    <a:pt x="2337" y="317"/>
                  </a:lnTo>
                  <a:lnTo>
                    <a:pt x="2564" y="542"/>
                  </a:lnTo>
                  <a:lnTo>
                    <a:pt x="778" y="2328"/>
                  </a:lnTo>
                  <a:close/>
                  <a:moveTo>
                    <a:pt x="700" y="2406"/>
                  </a:moveTo>
                  <a:lnTo>
                    <a:pt x="700" y="2406"/>
                  </a:lnTo>
                  <a:lnTo>
                    <a:pt x="1119" y="2827"/>
                  </a:lnTo>
                  <a:lnTo>
                    <a:pt x="1119" y="2825"/>
                  </a:lnTo>
                  <a:lnTo>
                    <a:pt x="1263" y="2969"/>
                  </a:lnTo>
                  <a:lnTo>
                    <a:pt x="719" y="3097"/>
                  </a:lnTo>
                  <a:lnTo>
                    <a:pt x="393" y="2768"/>
                  </a:lnTo>
                  <a:lnTo>
                    <a:pt x="513" y="2219"/>
                  </a:lnTo>
                  <a:lnTo>
                    <a:pt x="700" y="2406"/>
                  </a:lnTo>
                  <a:close/>
                  <a:moveTo>
                    <a:pt x="1381" y="2931"/>
                  </a:moveTo>
                  <a:lnTo>
                    <a:pt x="1197" y="2747"/>
                  </a:lnTo>
                  <a:lnTo>
                    <a:pt x="2982" y="963"/>
                  </a:lnTo>
                  <a:lnTo>
                    <a:pt x="3167" y="1145"/>
                  </a:lnTo>
                  <a:lnTo>
                    <a:pt x="1381" y="2931"/>
                  </a:lnTo>
                  <a:close/>
                </a:path>
              </a:pathLst>
            </a:custGeom>
            <a:solidFill>
              <a:schemeClr val="tx1"/>
            </a:solidFill>
            <a:ln>
              <a:noFill/>
            </a:ln>
            <a:extLst/>
          </p:spPr>
          <p:txBody>
            <a:bodyPr vert="horz" wrap="square" lIns="60839" tIns="30420" rIns="60839" bIns="30420" numCol="1" anchor="t" anchorCtr="0" compatLnSpc="1">
              <a:prstTxWarp prst="textNoShape">
                <a:avLst/>
              </a:prstTxWarp>
            </a:bodyPr>
            <a:lstStyle/>
            <a:p>
              <a:pPr defTabSz="608351">
                <a:defRPr/>
              </a:pPr>
              <a:endParaRPr lang="id-ID" sz="1197" kern="0">
                <a:solidFill>
                  <a:sysClr val="windowText" lastClr="000000"/>
                </a:solidFill>
              </a:endParaRPr>
            </a:p>
          </p:txBody>
        </p:sp>
      </p:grpSp>
      <p:grpSp>
        <p:nvGrpSpPr>
          <p:cNvPr id="89" name="קבוצה 88"/>
          <p:cNvGrpSpPr/>
          <p:nvPr/>
        </p:nvGrpSpPr>
        <p:grpSpPr>
          <a:xfrm>
            <a:off x="9817716" y="4016605"/>
            <a:ext cx="1830424" cy="1830425"/>
            <a:chOff x="14739257" y="6032215"/>
            <a:chExt cx="2751094" cy="2751095"/>
          </a:xfrm>
        </p:grpSpPr>
        <p:sp>
          <p:nvSpPr>
            <p:cNvPr id="58" name="אליפסה 57"/>
            <p:cNvSpPr/>
            <p:nvPr/>
          </p:nvSpPr>
          <p:spPr>
            <a:xfrm>
              <a:off x="14739257" y="6032215"/>
              <a:ext cx="2751094" cy="275109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5" name="מלבן 14"/>
            <p:cNvSpPr/>
            <p:nvPr/>
          </p:nvSpPr>
          <p:spPr>
            <a:xfrm>
              <a:off x="14926803"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Agent serve khách hàng </a:t>
              </a:r>
              <a:endParaRPr lang="en-US" sz="1330" kern="0" dirty="0">
                <a:solidFill>
                  <a:prstClr val="white"/>
                </a:solidFill>
              </a:endParaRPr>
            </a:p>
          </p:txBody>
        </p:sp>
        <p:grpSp>
          <p:nvGrpSpPr>
            <p:cNvPr id="80" name="Group 683"/>
            <p:cNvGrpSpPr/>
            <p:nvPr/>
          </p:nvGrpSpPr>
          <p:grpSpPr>
            <a:xfrm>
              <a:off x="15616271" y="6780036"/>
              <a:ext cx="997065" cy="1099152"/>
              <a:chOff x="3921125" y="4057651"/>
              <a:chExt cx="465138" cy="512762"/>
            </a:xfrm>
            <a:solidFill>
              <a:schemeClr val="bg1"/>
            </a:solidFill>
          </p:grpSpPr>
          <p:sp>
            <p:nvSpPr>
              <p:cNvPr id="8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8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sp>
        <p:nvSpPr>
          <p:cNvPr id="90" name="Slide Number Placeholder 2"/>
          <p:cNvSpPr>
            <a:spLocks noGrp="1"/>
          </p:cNvSpPr>
          <p:nvPr>
            <p:ph type="sldNum" sz="quarter" idx="4294967295"/>
          </p:nvPr>
        </p:nvSpPr>
        <p:spPr>
          <a:xfrm>
            <a:off x="-314339" y="6517065"/>
            <a:ext cx="813442" cy="364794"/>
          </a:xfrm>
          <a:prstGeom prst="rect">
            <a:avLst/>
          </a:prstGeom>
        </p:spPr>
        <p:txBody>
          <a:bodyPr/>
          <a:lstStyle/>
          <a:p>
            <a:pPr defTabSz="608351">
              <a:defRPr/>
            </a:pPr>
            <a:fld id="{162E4A84-A8F2-424A-AAF2-679D4EB18637}" type="slidenum">
              <a:rPr lang="en-US" sz="1197" kern="0">
                <a:solidFill>
                  <a:sysClr val="windowText" lastClr="000000"/>
                </a:solidFill>
              </a:rPr>
              <a:pPr defTabSz="608351">
                <a:defRPr/>
              </a:pPr>
              <a:t>31</a:t>
            </a:fld>
            <a:endParaRPr lang="en-US" sz="1197" kern="0" dirty="0">
              <a:solidFill>
                <a:sysClr val="windowText" lastClr="000000"/>
              </a:solidFill>
            </a:endParaRPr>
          </a:p>
        </p:txBody>
      </p:sp>
    </p:spTree>
    <p:custDataLst>
      <p:tags r:id="rId1"/>
    </p:custDataLst>
    <p:extLst>
      <p:ext uri="{BB962C8B-B14F-4D97-AF65-F5344CB8AC3E}">
        <p14:creationId xmlns:p14="http://schemas.microsoft.com/office/powerpoint/2010/main" val="32088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p:cTn id="37" dur="500" fill="hold"/>
                                        <p:tgtEl>
                                          <p:spTgt spid="86"/>
                                        </p:tgtEl>
                                        <p:attrNameLst>
                                          <p:attrName>ppt_w</p:attrName>
                                        </p:attrNameLst>
                                      </p:cBhvr>
                                      <p:tavLst>
                                        <p:tav tm="0">
                                          <p:val>
                                            <p:fltVal val="0"/>
                                          </p:val>
                                        </p:tav>
                                        <p:tav tm="100000">
                                          <p:val>
                                            <p:strVal val="#ppt_w"/>
                                          </p:val>
                                        </p:tav>
                                      </p:tavLst>
                                    </p:anim>
                                    <p:anim calcmode="lin" valueType="num">
                                      <p:cBhvr>
                                        <p:cTn id="38" dur="500" fill="hold"/>
                                        <p:tgtEl>
                                          <p:spTgt spid="86"/>
                                        </p:tgtEl>
                                        <p:attrNameLst>
                                          <p:attrName>ppt_h</p:attrName>
                                        </p:attrNameLst>
                                      </p:cBhvr>
                                      <p:tavLst>
                                        <p:tav tm="0">
                                          <p:val>
                                            <p:fltVal val="0"/>
                                          </p:val>
                                        </p:tav>
                                        <p:tav tm="100000">
                                          <p:val>
                                            <p:strVal val="#ppt_h"/>
                                          </p:val>
                                        </p:tav>
                                      </p:tavLst>
                                    </p:anim>
                                    <p:animEffect transition="in" filter="fade">
                                      <p:cBhvr>
                                        <p:cTn id="39" dur="500"/>
                                        <p:tgtEl>
                                          <p:spTgt spid="86"/>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up)">
                                      <p:cBhvr>
                                        <p:cTn id="43" dur="500"/>
                                        <p:tgtEl>
                                          <p:spTgt spid="62"/>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p:cTn id="47" dur="500" fill="hold"/>
                                        <p:tgtEl>
                                          <p:spTgt spid="87"/>
                                        </p:tgtEl>
                                        <p:attrNameLst>
                                          <p:attrName>ppt_w</p:attrName>
                                        </p:attrNameLst>
                                      </p:cBhvr>
                                      <p:tavLst>
                                        <p:tav tm="0">
                                          <p:val>
                                            <p:fltVal val="0"/>
                                          </p:val>
                                        </p:tav>
                                        <p:tav tm="100000">
                                          <p:val>
                                            <p:strVal val="#ppt_w"/>
                                          </p:val>
                                        </p:tav>
                                      </p:tavLst>
                                    </p:anim>
                                    <p:anim calcmode="lin" valueType="num">
                                      <p:cBhvr>
                                        <p:cTn id="48" dur="500" fill="hold"/>
                                        <p:tgtEl>
                                          <p:spTgt spid="87"/>
                                        </p:tgtEl>
                                        <p:attrNameLst>
                                          <p:attrName>ppt_h</p:attrName>
                                        </p:attrNameLst>
                                      </p:cBhvr>
                                      <p:tavLst>
                                        <p:tav tm="0">
                                          <p:val>
                                            <p:fltVal val="0"/>
                                          </p:val>
                                        </p:tav>
                                        <p:tav tm="100000">
                                          <p:val>
                                            <p:strVal val="#ppt_h"/>
                                          </p:val>
                                        </p:tav>
                                      </p:tavLst>
                                    </p:anim>
                                    <p:animEffect transition="in" filter="fade">
                                      <p:cBhvr>
                                        <p:cTn id="49" dur="500"/>
                                        <p:tgtEl>
                                          <p:spTgt spid="87"/>
                                        </p:tgtEl>
                                      </p:cBhvr>
                                    </p:animEffect>
                                  </p:childTnLst>
                                </p:cTn>
                              </p:par>
                            </p:childTnLst>
                          </p:cTn>
                        </p:par>
                        <p:par>
                          <p:cTn id="50" fill="hold">
                            <p:stCondLst>
                              <p:cond delay="4500"/>
                            </p:stCondLst>
                            <p:childTnLst>
                              <p:par>
                                <p:cTn id="51" presetID="22" presetClass="entr" presetSubtype="4"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p:cTn id="67" dur="500" fill="hold"/>
                                        <p:tgtEl>
                                          <p:spTgt spid="89"/>
                                        </p:tgtEl>
                                        <p:attrNameLst>
                                          <p:attrName>ppt_w</p:attrName>
                                        </p:attrNameLst>
                                      </p:cBhvr>
                                      <p:tavLst>
                                        <p:tav tm="0">
                                          <p:val>
                                            <p:fltVal val="0"/>
                                          </p:val>
                                        </p:tav>
                                        <p:tav tm="100000">
                                          <p:val>
                                            <p:strVal val="#ppt_w"/>
                                          </p:val>
                                        </p:tav>
                                      </p:tavLst>
                                    </p:anim>
                                    <p:anim calcmode="lin" valueType="num">
                                      <p:cBhvr>
                                        <p:cTn id="68" dur="500" fill="hold"/>
                                        <p:tgtEl>
                                          <p:spTgt spid="89"/>
                                        </p:tgtEl>
                                        <p:attrNameLst>
                                          <p:attrName>ppt_h</p:attrName>
                                        </p:attrNameLst>
                                      </p:cBhvr>
                                      <p:tavLst>
                                        <p:tav tm="0">
                                          <p:val>
                                            <p:fltVal val="0"/>
                                          </p:val>
                                        </p:tav>
                                        <p:tav tm="100000">
                                          <p:val>
                                            <p:strVal val="#ppt_h"/>
                                          </p:val>
                                        </p:tav>
                                      </p:tavLst>
                                    </p:anim>
                                    <p:animEffect transition="in" filter="fade">
                                      <p:cBhvr>
                                        <p:cTn id="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3114455" cy="604615"/>
          </a:xfrm>
        </p:spPr>
        <p:txBody>
          <a:bodyPr>
            <a:normAutofit fontScale="90000"/>
          </a:bodyPr>
          <a:lstStyle/>
          <a:p>
            <a:r>
              <a:rPr lang="en-US" dirty="0" err="1" smtClean="0"/>
              <a:t>LowLevel</a:t>
            </a:r>
            <a:r>
              <a:rPr lang="en-US" dirty="0" smtClean="0"/>
              <a:t> Flow</a:t>
            </a:r>
            <a:endParaRPr lang="en-US" dirty="0"/>
          </a:p>
        </p:txBody>
      </p:sp>
      <p:pic>
        <p:nvPicPr>
          <p:cNvPr id="5" name="Content Placeholder 4"/>
          <p:cNvPicPr>
            <a:picLocks noGrp="1" noChangeAspect="1"/>
          </p:cNvPicPr>
          <p:nvPr>
            <p:ph idx="1"/>
          </p:nvPr>
        </p:nvPicPr>
        <p:blipFill>
          <a:blip r:embed="rId3"/>
          <a:stretch>
            <a:fillRect/>
          </a:stretch>
        </p:blipFill>
        <p:spPr>
          <a:xfrm>
            <a:off x="3171825" y="708278"/>
            <a:ext cx="8496299" cy="4704416"/>
          </a:xfrm>
          <a:prstGeom prst="rect">
            <a:avLst/>
          </a:prstGeom>
        </p:spPr>
      </p:pic>
    </p:spTree>
    <p:extLst>
      <p:ext uri="{BB962C8B-B14F-4D97-AF65-F5344CB8AC3E}">
        <p14:creationId xmlns:p14="http://schemas.microsoft.com/office/powerpoint/2010/main" val="2525751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End2EndFlow</a:t>
            </a:r>
            <a:endParaRPr lang="en-US" dirty="0"/>
          </a:p>
        </p:txBody>
      </p:sp>
      <p:pic>
        <p:nvPicPr>
          <p:cNvPr id="6" name="Content Placeholder 5"/>
          <p:cNvPicPr>
            <a:picLocks noGrp="1" noChangeAspect="1"/>
          </p:cNvPicPr>
          <p:nvPr>
            <p:ph idx="1"/>
          </p:nvPr>
        </p:nvPicPr>
        <p:blipFill>
          <a:blip r:embed="rId3"/>
          <a:stretch>
            <a:fillRect/>
          </a:stretch>
        </p:blipFill>
        <p:spPr>
          <a:xfrm>
            <a:off x="2476500" y="1454913"/>
            <a:ext cx="7932840" cy="4456937"/>
          </a:xfrm>
          <a:prstGeom prst="rect">
            <a:avLst/>
          </a:prstGeom>
        </p:spPr>
      </p:pic>
    </p:spTree>
    <p:extLst>
      <p:ext uri="{BB962C8B-B14F-4D97-AF65-F5344CB8AC3E}">
        <p14:creationId xmlns:p14="http://schemas.microsoft.com/office/powerpoint/2010/main" val="435657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6341525" cy="623665"/>
          </a:xfrm>
        </p:spPr>
        <p:txBody>
          <a:bodyPr>
            <a:normAutofit fontScale="90000"/>
          </a:bodyPr>
          <a:lstStyle/>
          <a:p>
            <a:r>
              <a:rPr lang="en-US" dirty="0" smtClean="0"/>
              <a:t>Audio </a:t>
            </a:r>
            <a:r>
              <a:rPr lang="en-US" dirty="0" err="1" smtClean="0"/>
              <a:t>Bufer</a:t>
            </a:r>
            <a:r>
              <a:rPr lang="en-US" dirty="0" smtClean="0"/>
              <a:t> &amp; timing sample</a:t>
            </a:r>
            <a:endParaRPr lang="en-US" dirty="0"/>
          </a:p>
        </p:txBody>
      </p:sp>
      <p:pic>
        <p:nvPicPr>
          <p:cNvPr id="4" name="Content Placeholder 3"/>
          <p:cNvPicPr>
            <a:picLocks noGrp="1" noChangeAspect="1"/>
          </p:cNvPicPr>
          <p:nvPr>
            <p:ph idx="1"/>
          </p:nvPr>
        </p:nvPicPr>
        <p:blipFill>
          <a:blip r:embed="rId3"/>
          <a:stretch>
            <a:fillRect/>
          </a:stretch>
        </p:blipFill>
        <p:spPr>
          <a:xfrm>
            <a:off x="2943226" y="1727117"/>
            <a:ext cx="7362282" cy="4118470"/>
          </a:xfrm>
          <a:prstGeom prst="rect">
            <a:avLst/>
          </a:prstGeom>
        </p:spPr>
      </p:pic>
    </p:spTree>
    <p:extLst>
      <p:ext uri="{BB962C8B-B14F-4D97-AF65-F5344CB8AC3E}">
        <p14:creationId xmlns:p14="http://schemas.microsoft.com/office/powerpoint/2010/main" val="4199345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smtClean="0"/>
              <a:t>Chống</a:t>
            </a:r>
            <a:r>
              <a:rPr lang="en-US" dirty="0" smtClean="0"/>
              <a:t> </a:t>
            </a:r>
            <a:r>
              <a:rPr lang="en-US" dirty="0" err="1" smtClean="0"/>
              <a:t>gian</a:t>
            </a:r>
            <a:r>
              <a:rPr lang="en-US" dirty="0" smtClean="0"/>
              <a:t> </a:t>
            </a:r>
            <a:r>
              <a:rPr lang="en-US" dirty="0" err="1" smtClean="0"/>
              <a:t>lận</a:t>
            </a:r>
            <a:endParaRPr lang="en-US" dirty="0"/>
          </a:p>
        </p:txBody>
      </p:sp>
      <p:sp>
        <p:nvSpPr>
          <p:cNvPr id="2" name="Slide Number Placeholder 1"/>
          <p:cNvSpPr>
            <a:spLocks noGrp="1"/>
          </p:cNvSpPr>
          <p:nvPr>
            <p:ph type="sldNum" sz="quarter" idx="10"/>
          </p:nvPr>
        </p:nvSpPr>
        <p:spPr/>
        <p:txBody>
          <a:bodyPr/>
          <a:lstStyle/>
          <a:p>
            <a:pPr defTabSz="608899" fontAlgn="base">
              <a:spcBef>
                <a:spcPct val="0"/>
              </a:spcBef>
              <a:spcAft>
                <a:spcPct val="0"/>
              </a:spcAft>
              <a:defRPr/>
            </a:pPr>
            <a:fld id="{162E4A84-A8F2-424A-AAF2-679D4EB18637}" type="slidenum">
              <a:rPr lang="en-US" sz="1332">
                <a:solidFill>
                  <a:srgbClr val="404041"/>
                </a:solidFill>
                <a:latin typeface="Arial MT Std Light" panose="020B0302030403020204" pitchFamily="34" charset="0"/>
                <a:cs typeface="Arial" charset="0"/>
              </a:rPr>
              <a:pPr defTabSz="608899" fontAlgn="base">
                <a:spcBef>
                  <a:spcPct val="0"/>
                </a:spcBef>
                <a:spcAft>
                  <a:spcPct val="0"/>
                </a:spcAft>
                <a:defRPr/>
              </a:pPr>
              <a:t>35</a:t>
            </a:fld>
            <a:endParaRPr lang="en-US" sz="1332">
              <a:solidFill>
                <a:srgbClr val="404041"/>
              </a:solidFill>
              <a:latin typeface="Arial MT Std Light" panose="020B0302030403020204" pitchFamily="34" charset="0"/>
              <a:cs typeface="Arial" charset="0"/>
            </a:endParaRPr>
          </a:p>
        </p:txBody>
      </p:sp>
    </p:spTree>
    <p:extLst>
      <p:ext uri="{BB962C8B-B14F-4D97-AF65-F5344CB8AC3E}">
        <p14:creationId xmlns:p14="http://schemas.microsoft.com/office/powerpoint/2010/main" val="6204723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p:cNvSpPr/>
          <p:nvPr/>
        </p:nvSpPr>
        <p:spPr>
          <a:xfrm>
            <a:off x="6322539" y="5413078"/>
            <a:ext cx="104993" cy="78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597" tIns="54299" rIns="108597" bIns="54299" rtlCol="1" anchor="ctr"/>
          <a:lstStyle/>
          <a:p>
            <a:pPr algn="ctr" defTabSz="608899" fontAlgn="base">
              <a:spcBef>
                <a:spcPct val="0"/>
              </a:spcBef>
              <a:spcAft>
                <a:spcPct val="0"/>
              </a:spcAft>
              <a:defRPr/>
            </a:pPr>
            <a:endParaRPr lang="he-IL" sz="1197">
              <a:solidFill>
                <a:prstClr val="white"/>
              </a:solidFill>
              <a:latin typeface="Calibri"/>
              <a:cs typeface="Calibri"/>
            </a:endParaRPr>
          </a:p>
        </p:txBody>
      </p:sp>
      <p:grpSp>
        <p:nvGrpSpPr>
          <p:cNvPr id="92" name="Group 91"/>
          <p:cNvGrpSpPr/>
          <p:nvPr/>
        </p:nvGrpSpPr>
        <p:grpSpPr>
          <a:xfrm>
            <a:off x="5373122" y="1421314"/>
            <a:ext cx="4914849" cy="235184"/>
            <a:chOff x="1884801" y="5571604"/>
            <a:chExt cx="3696170" cy="235611"/>
          </a:xfrm>
        </p:grpSpPr>
        <p:cxnSp>
          <p:nvCxnSpPr>
            <p:cNvPr id="93" name="Straight Connector 92"/>
            <p:cNvCxnSpPr/>
            <p:nvPr/>
          </p:nvCxnSpPr>
          <p:spPr>
            <a:xfrm>
              <a:off x="1884801" y="5688589"/>
              <a:ext cx="35377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400606" y="5571604"/>
              <a:ext cx="180365" cy="23561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grpSp>
      <p:sp>
        <p:nvSpPr>
          <p:cNvPr id="97" name="TextBox 96"/>
          <p:cNvSpPr txBox="1"/>
          <p:nvPr/>
        </p:nvSpPr>
        <p:spPr>
          <a:xfrm>
            <a:off x="6047076" y="1177458"/>
            <a:ext cx="4062949" cy="406215"/>
          </a:xfrm>
          <a:prstGeom prst="rect">
            <a:avLst/>
          </a:prstGeom>
          <a:noFill/>
        </p:spPr>
        <p:txBody>
          <a:bodyPr wrap="square" lIns="108597" tIns="54299" rIns="108597" bIns="54299" rtlCol="1">
            <a:spAutoFit/>
          </a:bodyPr>
          <a:lstStyle/>
          <a:p>
            <a:pPr defTabSz="608899" fontAlgn="base">
              <a:spcBef>
                <a:spcPct val="0"/>
              </a:spcBef>
              <a:spcAft>
                <a:spcPct val="0"/>
              </a:spcAft>
              <a:defRPr/>
            </a:pPr>
            <a:r>
              <a:rPr lang="en-US" sz="1927" b="1" dirty="0" err="1" smtClean="0">
                <a:solidFill>
                  <a:srgbClr val="AFC836"/>
                </a:solidFill>
                <a:latin typeface="Arial" charset="0"/>
                <a:cs typeface="Arial" charset="0"/>
              </a:rPr>
              <a:t>Ngay</a:t>
            </a:r>
            <a:r>
              <a:rPr lang="en-US" sz="1927" b="1" dirty="0" smtClean="0">
                <a:solidFill>
                  <a:srgbClr val="AFC836"/>
                </a:solidFill>
                <a:latin typeface="Arial" charset="0"/>
                <a:cs typeface="Arial" charset="0"/>
              </a:rPr>
              <a:t> khi </a:t>
            </a:r>
            <a:r>
              <a:rPr lang="en-US" sz="1927" b="1" dirty="0" err="1" smtClean="0">
                <a:solidFill>
                  <a:srgbClr val="AFC836"/>
                </a:solidFill>
                <a:latin typeface="Arial" charset="0"/>
                <a:cs typeface="Arial" charset="0"/>
              </a:rPr>
              <a:t>bắt</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đầu</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cuộc</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gọi</a:t>
            </a:r>
            <a:endParaRPr lang="he-IL" sz="1927" b="1" dirty="0">
              <a:solidFill>
                <a:srgbClr val="AFC836"/>
              </a:solidFill>
              <a:latin typeface="Arial" charset="0"/>
              <a:cs typeface="Arial" charset="0"/>
            </a:endParaRPr>
          </a:p>
        </p:txBody>
      </p:sp>
      <p:pic>
        <p:nvPicPr>
          <p:cNvPr id="99" name="Picture 3" descr="D:\clients\NICE\2012.04\Karen.Inbar.Noam\MyCR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982"/>
          <a:stretch/>
        </p:blipFill>
        <p:spPr bwMode="auto">
          <a:xfrm>
            <a:off x="3294488" y="5158850"/>
            <a:ext cx="2721193" cy="171896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4482844" y="4039710"/>
            <a:ext cx="263026" cy="1023179"/>
            <a:chOff x="1799092" y="4533922"/>
            <a:chExt cx="197807" cy="1025033"/>
          </a:xfrm>
          <a:solidFill>
            <a:schemeClr val="accent4"/>
          </a:solidFill>
        </p:grpSpPr>
        <p:sp>
          <p:nvSpPr>
            <p:cNvPr id="43" name="Oval 42"/>
            <p:cNvSpPr/>
            <p:nvPr/>
          </p:nvSpPr>
          <p:spPr>
            <a:xfrm>
              <a:off x="1799092" y="5305515"/>
              <a:ext cx="197807" cy="253440"/>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cxnSp>
          <p:nvCxnSpPr>
            <p:cNvPr id="46" name="Straight Connector 45"/>
            <p:cNvCxnSpPr>
              <a:endCxn id="43" idx="0"/>
            </p:cNvCxnSpPr>
            <p:nvPr/>
          </p:nvCxnSpPr>
          <p:spPr>
            <a:xfrm flipH="1">
              <a:off x="1897996" y="4533922"/>
              <a:ext cx="8692" cy="771593"/>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7" name="Picture 106"/>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390120" y="5891453"/>
            <a:ext cx="2526407" cy="405172"/>
          </a:xfrm>
          <a:prstGeom prst="rect">
            <a:avLst/>
          </a:prstGeom>
        </p:spPr>
      </p:pic>
      <p:sp>
        <p:nvSpPr>
          <p:cNvPr id="55" name="TextBox 54"/>
          <p:cNvSpPr txBox="1"/>
          <p:nvPr/>
        </p:nvSpPr>
        <p:spPr>
          <a:xfrm>
            <a:off x="3421130" y="5963631"/>
            <a:ext cx="2523227" cy="324204"/>
          </a:xfrm>
          <a:prstGeom prst="rect">
            <a:avLst/>
          </a:prstGeom>
          <a:noFill/>
        </p:spPr>
        <p:txBody>
          <a:bodyPr wrap="square" lIns="108597" tIns="54299" rIns="108597" bIns="54299" rtlCol="1">
            <a:spAutoFit/>
          </a:bodyPr>
          <a:lstStyle/>
          <a:p>
            <a:pPr algn="ctr" defTabSz="608899" fontAlgn="base">
              <a:spcBef>
                <a:spcPct val="0"/>
              </a:spcBef>
              <a:spcAft>
                <a:spcPct val="0"/>
              </a:spcAft>
              <a:defRPr/>
            </a:pPr>
            <a:r>
              <a:rPr lang="en-US" sz="1394" b="1" dirty="0">
                <a:solidFill>
                  <a:prstClr val="white"/>
                </a:solidFill>
                <a:latin typeface="Arial" charset="0"/>
                <a:cs typeface="Arial" charset="0"/>
              </a:rPr>
              <a:t>Fraudster Detected</a:t>
            </a:r>
            <a:endParaRPr lang="he-IL" sz="1394" b="1" dirty="0">
              <a:solidFill>
                <a:prstClr val="white"/>
              </a:solidFill>
              <a:latin typeface="Arial" charset="0"/>
              <a:cs typeface="Arial" charset="0"/>
            </a:endParaRPr>
          </a:p>
        </p:txBody>
      </p:sp>
      <p:grpSp>
        <p:nvGrpSpPr>
          <p:cNvPr id="12" name="Group 11"/>
          <p:cNvGrpSpPr/>
          <p:nvPr/>
        </p:nvGrpSpPr>
        <p:grpSpPr>
          <a:xfrm>
            <a:off x="3421131" y="5168261"/>
            <a:ext cx="2495397" cy="900375"/>
            <a:chOff x="1019166" y="4935421"/>
            <a:chExt cx="1876642" cy="902009"/>
          </a:xfrm>
        </p:grpSpPr>
        <p:sp>
          <p:nvSpPr>
            <p:cNvPr id="108" name="TextBox 107"/>
            <p:cNvSpPr txBox="1"/>
            <p:nvPr/>
          </p:nvSpPr>
          <p:spPr>
            <a:xfrm>
              <a:off x="1019166" y="5094068"/>
              <a:ext cx="1876642" cy="561878"/>
            </a:xfrm>
            <a:prstGeom prst="rect">
              <a:avLst/>
            </a:prstGeom>
            <a:solidFill>
              <a:srgbClr val="D9D9D9">
                <a:alpha val="69804"/>
              </a:srgbClr>
            </a:solidFill>
          </p:spPr>
          <p:txBody>
            <a:bodyPr wrap="square" tIns="0" bIns="0" rtlCol="1">
              <a:noAutofit/>
            </a:bodyPr>
            <a:lstStyle/>
            <a:p>
              <a:pPr defTabSz="608899" fontAlgn="base">
                <a:spcBef>
                  <a:spcPct val="0"/>
                </a:spcBef>
                <a:spcAft>
                  <a:spcPct val="0"/>
                </a:spcAft>
                <a:defRPr/>
              </a:pPr>
              <a:r>
                <a:rPr lang="en-US" sz="1661" b="1" dirty="0" err="1" smtClean="0">
                  <a:solidFill>
                    <a:srgbClr val="E7268D"/>
                  </a:solidFill>
                  <a:latin typeface="Arial" charset="0"/>
                  <a:cs typeface="Arial" charset="0"/>
                </a:rPr>
                <a:t>Cảnh</a:t>
              </a:r>
              <a:r>
                <a:rPr lang="en-US" sz="1661" b="1" dirty="0" smtClean="0">
                  <a:solidFill>
                    <a:srgbClr val="E7268D"/>
                  </a:solidFill>
                  <a:latin typeface="Arial" charset="0"/>
                  <a:cs typeface="Arial" charset="0"/>
                </a:rPr>
                <a:t> </a:t>
              </a:r>
              <a:r>
                <a:rPr lang="en-US" sz="1661" b="1" dirty="0" err="1" smtClean="0">
                  <a:solidFill>
                    <a:srgbClr val="E7268D"/>
                  </a:solidFill>
                  <a:latin typeface="Arial" charset="0"/>
                  <a:cs typeface="Arial" charset="0"/>
                </a:rPr>
                <a:t>báo</a:t>
              </a:r>
              <a:r>
                <a:rPr lang="en-US" sz="1661" b="1" dirty="0" smtClean="0">
                  <a:solidFill>
                    <a:srgbClr val="E7268D"/>
                  </a:solidFill>
                  <a:latin typeface="Arial" charset="0"/>
                  <a:cs typeface="Arial" charset="0"/>
                </a:rPr>
                <a:t> !!!!</a:t>
              </a:r>
              <a:endParaRPr lang="he-IL" sz="1661" b="1" dirty="0">
                <a:solidFill>
                  <a:srgbClr val="E7268D"/>
                </a:solidFill>
                <a:latin typeface="Arial" charset="0"/>
                <a:cs typeface="Arial" charset="0"/>
              </a:endParaRPr>
            </a:p>
          </p:txBody>
        </p:sp>
        <p:sp>
          <p:nvSpPr>
            <p:cNvPr id="80" name="Rectangle 79"/>
            <p:cNvSpPr/>
            <p:nvPr/>
          </p:nvSpPr>
          <p:spPr>
            <a:xfrm>
              <a:off x="2275368" y="4935421"/>
              <a:ext cx="485094" cy="902009"/>
            </a:xfrm>
            <a:prstGeom prst="rect">
              <a:avLst/>
            </a:prstGeom>
            <a:noFill/>
          </p:spPr>
          <p:txBody>
            <a:bodyPr wrap="square">
              <a:spAutoFit/>
            </a:bodyPr>
            <a:lstStyle/>
            <a:p>
              <a:pPr algn="ctr" defTabSz="608899" fontAlgn="base">
                <a:spcBef>
                  <a:spcPct val="0"/>
                </a:spcBef>
                <a:spcAft>
                  <a:spcPct val="0"/>
                </a:spcAft>
                <a:defRPr/>
              </a:pPr>
              <a:r>
                <a:rPr lang="en-US" sz="5251" b="1" dirty="0">
                  <a:solidFill>
                    <a:srgbClr val="FF0000"/>
                  </a:solidFill>
                  <a:latin typeface="Wingdings 2" pitchFamily="18" charset="2"/>
                  <a:cs typeface="Arial" charset="0"/>
                </a:rPr>
                <a:t>X</a:t>
              </a:r>
            </a:p>
          </p:txBody>
        </p:sp>
      </p:grpSp>
      <p:sp>
        <p:nvSpPr>
          <p:cNvPr id="3" name="Rectangle 2"/>
          <p:cNvSpPr/>
          <p:nvPr/>
        </p:nvSpPr>
        <p:spPr>
          <a:xfrm>
            <a:off x="7363613" y="2929121"/>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VP1</a:t>
            </a:r>
          </a:p>
        </p:txBody>
      </p:sp>
      <p:sp>
        <p:nvSpPr>
          <p:cNvPr id="48" name="Rectangle 47"/>
          <p:cNvSpPr/>
          <p:nvPr/>
        </p:nvSpPr>
        <p:spPr>
          <a:xfrm>
            <a:off x="7363613" y="311118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VP2</a:t>
            </a:r>
          </a:p>
        </p:txBody>
      </p:sp>
      <p:sp>
        <p:nvSpPr>
          <p:cNvPr id="49" name="Rectangle 48"/>
          <p:cNvSpPr/>
          <p:nvPr/>
        </p:nvSpPr>
        <p:spPr>
          <a:xfrm>
            <a:off x="7363613" y="327701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VP3</a:t>
            </a:r>
          </a:p>
        </p:txBody>
      </p:sp>
      <p:sp>
        <p:nvSpPr>
          <p:cNvPr id="50" name="Rectangle 49"/>
          <p:cNvSpPr/>
          <p:nvPr/>
        </p:nvSpPr>
        <p:spPr>
          <a:xfrm>
            <a:off x="7363613" y="3478250"/>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VP4</a:t>
            </a:r>
          </a:p>
        </p:txBody>
      </p:sp>
      <p:sp>
        <p:nvSpPr>
          <p:cNvPr id="51" name="Rectangle 50"/>
          <p:cNvSpPr/>
          <p:nvPr/>
        </p:nvSpPr>
        <p:spPr>
          <a:xfrm>
            <a:off x="7363613" y="367613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VP5</a:t>
            </a:r>
          </a:p>
        </p:txBody>
      </p:sp>
      <p:sp>
        <p:nvSpPr>
          <p:cNvPr id="52" name="Rectangle 51"/>
          <p:cNvSpPr/>
          <p:nvPr/>
        </p:nvSpPr>
        <p:spPr>
          <a:xfrm>
            <a:off x="7363613" y="385846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VP6</a:t>
            </a:r>
          </a:p>
        </p:txBody>
      </p:sp>
      <p:sp>
        <p:nvSpPr>
          <p:cNvPr id="61" name="Title 2"/>
          <p:cNvSpPr>
            <a:spLocks noGrp="1"/>
          </p:cNvSpPr>
          <p:nvPr>
            <p:ph type="title"/>
          </p:nvPr>
        </p:nvSpPr>
        <p:spPr>
          <a:xfrm>
            <a:off x="210774" y="125630"/>
            <a:ext cx="11275846" cy="581525"/>
          </a:xfrm>
        </p:spPr>
        <p:txBody>
          <a:bodyPr>
            <a:normAutofit fontScale="90000"/>
          </a:bodyPr>
          <a:lstStyle/>
          <a:p>
            <a:r>
              <a:rPr lang="en-US" b="1" dirty="0"/>
              <a:t>Real Time Fraud Prevention:</a:t>
            </a:r>
          </a:p>
        </p:txBody>
      </p:sp>
      <p:grpSp>
        <p:nvGrpSpPr>
          <p:cNvPr id="10" name="Group 9"/>
          <p:cNvGrpSpPr/>
          <p:nvPr/>
        </p:nvGrpSpPr>
        <p:grpSpPr>
          <a:xfrm>
            <a:off x="3802921" y="2540944"/>
            <a:ext cx="1570200" cy="1470832"/>
            <a:chOff x="3790129" y="2522920"/>
            <a:chExt cx="1546480" cy="1443569"/>
          </a:xfrm>
        </p:grpSpPr>
        <p:sp>
          <p:nvSpPr>
            <p:cNvPr id="221" name="Oval 220">
              <a:extLst>
                <a:ext uri="{FF2B5EF4-FFF2-40B4-BE49-F238E27FC236}">
                  <a16:creationId xmlns:a16="http://schemas.microsoft.com/office/drawing/2014/main" id="{3240D449-8841-49F9-9352-AC851EC62C9D}"/>
                </a:ext>
              </a:extLst>
            </p:cNvPr>
            <p:cNvSpPr/>
            <p:nvPr/>
          </p:nvSpPr>
          <p:spPr>
            <a:xfrm>
              <a:off x="3790129" y="2522920"/>
              <a:ext cx="1546480" cy="1443569"/>
            </a:xfrm>
            <a:prstGeom prst="ellipse">
              <a:avLst/>
            </a:prstGeom>
            <a:solidFill>
              <a:schemeClr val="accent4"/>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grpSp>
          <p:nvGrpSpPr>
            <p:cNvPr id="207" name="Group 206">
              <a:extLst>
                <a:ext uri="{FF2B5EF4-FFF2-40B4-BE49-F238E27FC236}">
                  <a16:creationId xmlns:a16="http://schemas.microsoft.com/office/drawing/2014/main" id="{2A178EC4-C52F-4F96-B9D0-B0C57DF3D02D}"/>
                </a:ext>
              </a:extLst>
            </p:cNvPr>
            <p:cNvGrpSpPr/>
            <p:nvPr/>
          </p:nvGrpSpPr>
          <p:grpSpPr>
            <a:xfrm>
              <a:off x="4068148" y="2897938"/>
              <a:ext cx="938130" cy="727973"/>
              <a:chOff x="9678030" y="3053704"/>
              <a:chExt cx="1389505" cy="1037983"/>
            </a:xfrm>
          </p:grpSpPr>
          <p:sp>
            <p:nvSpPr>
              <p:cNvPr id="208" name="Freeform 21">
                <a:extLst>
                  <a:ext uri="{FF2B5EF4-FFF2-40B4-BE49-F238E27FC236}">
                    <a16:creationId xmlns:a16="http://schemas.microsoft.com/office/drawing/2014/main" id="{472C3EE2-DC94-42B9-B5C3-5A346F9485CA}"/>
                  </a:ext>
                </a:extLst>
              </p:cNvPr>
              <p:cNvSpPr>
                <a:spLocks/>
              </p:cNvSpPr>
              <p:nvPr/>
            </p:nvSpPr>
            <p:spPr bwMode="auto">
              <a:xfrm>
                <a:off x="9678030" y="3053704"/>
                <a:ext cx="860365" cy="1037983"/>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209" name="Group 208">
                <a:extLst>
                  <a:ext uri="{FF2B5EF4-FFF2-40B4-BE49-F238E27FC236}">
                    <a16:creationId xmlns:a16="http://schemas.microsoft.com/office/drawing/2014/main" id="{A2D9F604-FCCD-4AF2-A48B-373C61369045}"/>
                  </a:ext>
                </a:extLst>
              </p:cNvPr>
              <p:cNvGrpSpPr/>
              <p:nvPr/>
            </p:nvGrpSpPr>
            <p:grpSpPr>
              <a:xfrm>
                <a:off x="10538395" y="3483121"/>
                <a:ext cx="529140" cy="429395"/>
                <a:chOff x="6602251" y="11971628"/>
                <a:chExt cx="1668186" cy="2475892"/>
              </a:xfrm>
            </p:grpSpPr>
            <p:cxnSp>
              <p:nvCxnSpPr>
                <p:cNvPr id="210" name="מחבר ישר 29">
                  <a:extLst>
                    <a:ext uri="{FF2B5EF4-FFF2-40B4-BE49-F238E27FC236}">
                      <a16:creationId xmlns:a16="http://schemas.microsoft.com/office/drawing/2014/main" id="{8B172814-DC00-44B4-92B3-EC203B34E5E9}"/>
                    </a:ext>
                  </a:extLst>
                </p:cNvPr>
                <p:cNvCxnSpPr/>
                <p:nvPr/>
              </p:nvCxnSpPr>
              <p:spPr>
                <a:xfrm flipH="1">
                  <a:off x="6917579" y="12632062"/>
                  <a:ext cx="0" cy="1155023"/>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מחבר ישר 30">
                  <a:extLst>
                    <a:ext uri="{FF2B5EF4-FFF2-40B4-BE49-F238E27FC236}">
                      <a16:creationId xmlns:a16="http://schemas.microsoft.com/office/drawing/2014/main" id="{D78DD0B0-5F06-45D5-8261-AD736ADCFE3D}"/>
                    </a:ext>
                  </a:extLst>
                </p:cNvPr>
                <p:cNvCxnSpPr/>
                <p:nvPr/>
              </p:nvCxnSpPr>
              <p:spPr>
                <a:xfrm flipH="1">
                  <a:off x="7113386"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מחבר ישר 31">
                  <a:extLst>
                    <a:ext uri="{FF2B5EF4-FFF2-40B4-BE49-F238E27FC236}">
                      <a16:creationId xmlns:a16="http://schemas.microsoft.com/office/drawing/2014/main" id="{E127DDF3-2A20-4C87-A110-EDF128C3E132}"/>
                    </a:ext>
                  </a:extLst>
                </p:cNvPr>
                <p:cNvCxnSpPr/>
                <p:nvPr/>
              </p:nvCxnSpPr>
              <p:spPr>
                <a:xfrm flipH="1">
                  <a:off x="7309194" y="12084168"/>
                  <a:ext cx="0" cy="2250811"/>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מחבר ישר 32">
                  <a:extLst>
                    <a:ext uri="{FF2B5EF4-FFF2-40B4-BE49-F238E27FC236}">
                      <a16:creationId xmlns:a16="http://schemas.microsoft.com/office/drawing/2014/main" id="{69E16DA6-DD62-4A30-9495-15F0E3B606E3}"/>
                    </a:ext>
                  </a:extLst>
                </p:cNvPr>
                <p:cNvCxnSpPr/>
                <p:nvPr/>
              </p:nvCxnSpPr>
              <p:spPr>
                <a:xfrm flipH="1">
                  <a:off x="7480525"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מחבר ישר 33">
                  <a:extLst>
                    <a:ext uri="{FF2B5EF4-FFF2-40B4-BE49-F238E27FC236}">
                      <a16:creationId xmlns:a16="http://schemas.microsoft.com/office/drawing/2014/main" id="{3AAC7601-8326-4E68-A27F-71CF04AD1590}"/>
                    </a:ext>
                  </a:extLst>
                </p:cNvPr>
                <p:cNvCxnSpPr/>
                <p:nvPr/>
              </p:nvCxnSpPr>
              <p:spPr>
                <a:xfrm flipH="1">
                  <a:off x="7651857" y="12186478"/>
                  <a:ext cx="0" cy="20461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מחבר ישר 34">
                  <a:extLst>
                    <a:ext uri="{FF2B5EF4-FFF2-40B4-BE49-F238E27FC236}">
                      <a16:creationId xmlns:a16="http://schemas.microsoft.com/office/drawing/2014/main" id="{3003AF2D-6169-47B0-9437-6D8FED2D80B0}"/>
                    </a:ext>
                  </a:extLst>
                </p:cNvPr>
                <p:cNvCxnSpPr/>
                <p:nvPr/>
              </p:nvCxnSpPr>
              <p:spPr>
                <a:xfrm flipH="1">
                  <a:off x="7872141"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מחבר ישר 35">
                  <a:extLst>
                    <a:ext uri="{FF2B5EF4-FFF2-40B4-BE49-F238E27FC236}">
                      <a16:creationId xmlns:a16="http://schemas.microsoft.com/office/drawing/2014/main" id="{DCAE0034-485C-4E27-BC33-FABB449F1207}"/>
                    </a:ext>
                  </a:extLst>
                </p:cNvPr>
                <p:cNvCxnSpPr/>
                <p:nvPr/>
              </p:nvCxnSpPr>
              <p:spPr>
                <a:xfrm flipH="1">
                  <a:off x="8074308"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מחבר ישר 36">
                  <a:extLst>
                    <a:ext uri="{FF2B5EF4-FFF2-40B4-BE49-F238E27FC236}">
                      <a16:creationId xmlns:a16="http://schemas.microsoft.com/office/drawing/2014/main" id="{D207FAA6-DC69-4B9A-A2A6-31993FBCC999}"/>
                    </a:ext>
                  </a:extLst>
                </p:cNvPr>
                <p:cNvCxnSpPr/>
                <p:nvPr/>
              </p:nvCxnSpPr>
              <p:spPr>
                <a:xfrm flipH="1">
                  <a:off x="8270437" y="12364040"/>
                  <a:ext cx="0" cy="1691068"/>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מחבר ישר 40">
                  <a:extLst>
                    <a:ext uri="{FF2B5EF4-FFF2-40B4-BE49-F238E27FC236}">
                      <a16:creationId xmlns:a16="http://schemas.microsoft.com/office/drawing/2014/main" id="{03555A94-AC0D-4901-880F-72DABE89BE8B}"/>
                    </a:ext>
                  </a:extLst>
                </p:cNvPr>
                <p:cNvCxnSpPr/>
                <p:nvPr/>
              </p:nvCxnSpPr>
              <p:spPr>
                <a:xfrm flipH="1">
                  <a:off x="6754831" y="12940161"/>
                  <a:ext cx="0" cy="538826"/>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מחבר ישר 41">
                  <a:extLst>
                    <a:ext uri="{FF2B5EF4-FFF2-40B4-BE49-F238E27FC236}">
                      <a16:creationId xmlns:a16="http://schemas.microsoft.com/office/drawing/2014/main" id="{16018E0B-9C4C-428E-93F9-E0E9081B70BA}"/>
                    </a:ext>
                  </a:extLst>
                </p:cNvPr>
                <p:cNvCxnSpPr/>
                <p:nvPr/>
              </p:nvCxnSpPr>
              <p:spPr>
                <a:xfrm flipH="1">
                  <a:off x="6602251" y="13057496"/>
                  <a:ext cx="0" cy="30415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9" name="Group 18"/>
          <p:cNvGrpSpPr/>
          <p:nvPr/>
        </p:nvGrpSpPr>
        <p:grpSpPr>
          <a:xfrm>
            <a:off x="6014743" y="5003140"/>
            <a:ext cx="3502645" cy="1270125"/>
            <a:chOff x="6014669" y="5004567"/>
            <a:chExt cx="3505820" cy="1271277"/>
          </a:xfrm>
        </p:grpSpPr>
        <p:sp>
          <p:nvSpPr>
            <p:cNvPr id="114" name="Rectangle 113"/>
            <p:cNvSpPr>
              <a:spLocks noChangeArrowheads="1"/>
            </p:cNvSpPr>
            <p:nvPr/>
          </p:nvSpPr>
          <p:spPr bwMode="auto">
            <a:xfrm>
              <a:off x="6014669" y="5990186"/>
              <a:ext cx="3505820" cy="28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67034" eaLnBrk="0" fontAlgn="base" hangingPunct="0">
                <a:lnSpc>
                  <a:spcPct val="90000"/>
                </a:lnSpc>
                <a:spcBef>
                  <a:spcPct val="0"/>
                </a:spcBef>
                <a:spcAft>
                  <a:spcPct val="0"/>
                </a:spcAft>
                <a:defRPr/>
              </a:pPr>
              <a:r>
                <a:rPr lang="en-GB" sz="1394" dirty="0">
                  <a:solidFill>
                    <a:srgbClr val="404041"/>
                  </a:solidFill>
                  <a:latin typeface="Arial" charset="0"/>
                  <a:cs typeface="Arial" charset="0"/>
                </a:rPr>
                <a:t>Real-Time </a:t>
              </a:r>
              <a:r>
                <a:rPr lang="en-GB" sz="1394" dirty="0" err="1" smtClean="0">
                  <a:solidFill>
                    <a:srgbClr val="404041"/>
                  </a:solidFill>
                  <a:latin typeface="Arial" charset="0"/>
                  <a:cs typeface="Arial" charset="0"/>
                </a:rPr>
                <a:t>hướng</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dẫn</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người</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dùng</a:t>
              </a:r>
              <a:endParaRPr lang="en-GB" sz="1394" dirty="0">
                <a:solidFill>
                  <a:srgbClr val="404041"/>
                </a:solidFill>
                <a:latin typeface="Arial" charset="0"/>
                <a:cs typeface="Arial" charset="0"/>
              </a:endParaRPr>
            </a:p>
          </p:txBody>
        </p:sp>
        <p:grpSp>
          <p:nvGrpSpPr>
            <p:cNvPr id="303" name="Group 302"/>
            <p:cNvGrpSpPr/>
            <p:nvPr/>
          </p:nvGrpSpPr>
          <p:grpSpPr>
            <a:xfrm>
              <a:off x="6637208" y="5004567"/>
              <a:ext cx="784707" cy="841816"/>
              <a:chOff x="10893881" y="769779"/>
              <a:chExt cx="1305024" cy="1457312"/>
            </a:xfrm>
          </p:grpSpPr>
          <p:sp>
            <p:nvSpPr>
              <p:cNvPr id="304" name="Freeform 417"/>
              <p:cNvSpPr>
                <a:spLocks/>
              </p:cNvSpPr>
              <p:nvPr/>
            </p:nvSpPr>
            <p:spPr bwMode="auto">
              <a:xfrm>
                <a:off x="11593983" y="1567175"/>
                <a:ext cx="350368" cy="209397"/>
              </a:xfrm>
              <a:custGeom>
                <a:avLst/>
                <a:gdLst>
                  <a:gd name="T0" fmla="*/ 71 w 76"/>
                  <a:gd name="T1" fmla="*/ 0 h 42"/>
                  <a:gd name="T2" fmla="*/ 14 w 76"/>
                  <a:gd name="T3" fmla="*/ 42 h 42"/>
                  <a:gd name="T4" fmla="*/ 0 w 76"/>
                  <a:gd name="T5" fmla="*/ 42 h 42"/>
                </a:gdLst>
                <a:ahLst/>
                <a:cxnLst>
                  <a:cxn ang="0">
                    <a:pos x="T0" y="T1"/>
                  </a:cxn>
                  <a:cxn ang="0">
                    <a:pos x="T2" y="T3"/>
                  </a:cxn>
                  <a:cxn ang="0">
                    <a:pos x="T4" y="T5"/>
                  </a:cxn>
                </a:cxnLst>
                <a:rect l="0" t="0" r="r" b="b"/>
                <a:pathLst>
                  <a:path w="76" h="42">
                    <a:moveTo>
                      <a:pt x="71" y="0"/>
                    </a:moveTo>
                    <a:cubicBezTo>
                      <a:pt x="71" y="0"/>
                      <a:pt x="76" y="42"/>
                      <a:pt x="14" y="42"/>
                    </a:cubicBezTo>
                    <a:cubicBezTo>
                      <a:pt x="0" y="42"/>
                      <a:pt x="0" y="42"/>
                      <a:pt x="0" y="42"/>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5" name="Freeform 418"/>
              <p:cNvSpPr>
                <a:spLocks/>
              </p:cNvSpPr>
              <p:nvPr/>
            </p:nvSpPr>
            <p:spPr bwMode="auto">
              <a:xfrm>
                <a:off x="11333824" y="1120887"/>
                <a:ext cx="315152" cy="399757"/>
              </a:xfrm>
              <a:custGeom>
                <a:avLst/>
                <a:gdLst>
                  <a:gd name="T0" fmla="*/ 63 w 63"/>
                  <a:gd name="T1" fmla="*/ 0 h 80"/>
                  <a:gd name="T2" fmla="*/ 6 w 63"/>
                  <a:gd name="T3" fmla="*/ 80 h 80"/>
                </a:gdLst>
                <a:ahLst/>
                <a:cxnLst>
                  <a:cxn ang="0">
                    <a:pos x="T0" y="T1"/>
                  </a:cxn>
                  <a:cxn ang="0">
                    <a:pos x="T2" y="T3"/>
                  </a:cxn>
                </a:cxnLst>
                <a:rect l="0" t="0" r="r" b="b"/>
                <a:pathLst>
                  <a:path w="63" h="80">
                    <a:moveTo>
                      <a:pt x="63" y="0"/>
                    </a:moveTo>
                    <a:cubicBezTo>
                      <a:pt x="63" y="0"/>
                      <a:pt x="0" y="26"/>
                      <a:pt x="6" y="8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6" name="Freeform 420"/>
              <p:cNvSpPr>
                <a:spLocks/>
              </p:cNvSpPr>
              <p:nvPr/>
            </p:nvSpPr>
            <p:spPr bwMode="auto">
              <a:xfrm>
                <a:off x="11414198" y="1381045"/>
                <a:ext cx="69799" cy="29612"/>
              </a:xfrm>
              <a:custGeom>
                <a:avLst/>
                <a:gdLst>
                  <a:gd name="T0" fmla="*/ 0 w 14"/>
                  <a:gd name="T1" fmla="*/ 0 h 6"/>
                  <a:gd name="T2" fmla="*/ 14 w 14"/>
                  <a:gd name="T3" fmla="*/ 6 h 6"/>
                </a:gdLst>
                <a:ahLst/>
                <a:cxnLst>
                  <a:cxn ang="0">
                    <a:pos x="T0" y="T1"/>
                  </a:cxn>
                  <a:cxn ang="0">
                    <a:pos x="T2" y="T3"/>
                  </a:cxn>
                </a:cxnLst>
                <a:rect l="0" t="0" r="r" b="b"/>
                <a:pathLst>
                  <a:path w="14" h="6">
                    <a:moveTo>
                      <a:pt x="0" y="0"/>
                    </a:moveTo>
                    <a:cubicBezTo>
                      <a:pt x="4" y="0"/>
                      <a:pt x="9" y="1"/>
                      <a:pt x="14" y="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7" name="Freeform 424"/>
              <p:cNvSpPr>
                <a:spLocks/>
              </p:cNvSpPr>
              <p:nvPr/>
            </p:nvSpPr>
            <p:spPr bwMode="auto">
              <a:xfrm>
                <a:off x="11619365" y="1330283"/>
                <a:ext cx="143828" cy="80374"/>
              </a:xfrm>
              <a:custGeom>
                <a:avLst/>
                <a:gdLst>
                  <a:gd name="T0" fmla="*/ 0 w 29"/>
                  <a:gd name="T1" fmla="*/ 15 h 16"/>
                  <a:gd name="T2" fmla="*/ 29 w 29"/>
                  <a:gd name="T3" fmla="*/ 16 h 16"/>
                </a:gdLst>
                <a:ahLst/>
                <a:cxnLst>
                  <a:cxn ang="0">
                    <a:pos x="T0" y="T1"/>
                  </a:cxn>
                  <a:cxn ang="0">
                    <a:pos x="T2" y="T3"/>
                  </a:cxn>
                </a:cxnLst>
                <a:rect l="0" t="0" r="r" b="b"/>
                <a:pathLst>
                  <a:path w="29" h="16">
                    <a:moveTo>
                      <a:pt x="0" y="15"/>
                    </a:moveTo>
                    <a:cubicBezTo>
                      <a:pt x="0" y="15"/>
                      <a:pt x="13" y="0"/>
                      <a:pt x="29" y="1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308" name="Group 307"/>
              <p:cNvGrpSpPr/>
              <p:nvPr/>
            </p:nvGrpSpPr>
            <p:grpSpPr>
              <a:xfrm>
                <a:off x="11388817" y="1381045"/>
                <a:ext cx="325727" cy="44418"/>
                <a:chOff x="5091015" y="706744"/>
                <a:chExt cx="244475" cy="33338"/>
              </a:xfrm>
            </p:grpSpPr>
            <p:sp>
              <p:nvSpPr>
                <p:cNvPr id="323" name="Oval 421"/>
                <p:cNvSpPr>
                  <a:spLocks noChangeArrowheads="1"/>
                </p:cNvSpPr>
                <p:nvPr/>
              </p:nvSpPr>
              <p:spPr bwMode="auto">
                <a:xfrm>
                  <a:off x="5091015" y="709919"/>
                  <a:ext cx="33338" cy="30163"/>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4" name="Oval 425"/>
                <p:cNvSpPr>
                  <a:spLocks noChangeArrowheads="1"/>
                </p:cNvSpPr>
                <p:nvPr/>
              </p:nvSpPr>
              <p:spPr bwMode="auto">
                <a:xfrm>
                  <a:off x="5300565" y="706744"/>
                  <a:ext cx="34925" cy="3333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sp>
            <p:nvSpPr>
              <p:cNvPr id="309" name="Freeform 426"/>
              <p:cNvSpPr>
                <a:spLocks/>
              </p:cNvSpPr>
              <p:nvPr/>
            </p:nvSpPr>
            <p:spPr bwMode="auto">
              <a:xfrm>
                <a:off x="11088471" y="769779"/>
                <a:ext cx="666261" cy="896807"/>
              </a:xfrm>
              <a:custGeom>
                <a:avLst/>
                <a:gdLst>
                  <a:gd name="T0" fmla="*/ 35 w 133"/>
                  <a:gd name="T1" fmla="*/ 179 h 179"/>
                  <a:gd name="T2" fmla="*/ 0 w 133"/>
                  <a:gd name="T3" fmla="*/ 110 h 179"/>
                  <a:gd name="T4" fmla="*/ 101 w 133"/>
                  <a:gd name="T5" fmla="*/ 8 h 179"/>
                  <a:gd name="T6" fmla="*/ 116 w 133"/>
                  <a:gd name="T7" fmla="*/ 68 h 179"/>
                  <a:gd name="T8" fmla="*/ 35 w 133"/>
                  <a:gd name="T9" fmla="*/ 179 h 179"/>
                </a:gdLst>
                <a:ahLst/>
                <a:cxnLst>
                  <a:cxn ang="0">
                    <a:pos x="T0" y="T1"/>
                  </a:cxn>
                  <a:cxn ang="0">
                    <a:pos x="T2" y="T3"/>
                  </a:cxn>
                  <a:cxn ang="0">
                    <a:pos x="T4" y="T5"/>
                  </a:cxn>
                  <a:cxn ang="0">
                    <a:pos x="T6" y="T7"/>
                  </a:cxn>
                  <a:cxn ang="0">
                    <a:pos x="T8" y="T9"/>
                  </a:cxn>
                </a:cxnLst>
                <a:rect l="0" t="0" r="r" b="b"/>
                <a:pathLst>
                  <a:path w="133" h="179">
                    <a:moveTo>
                      <a:pt x="35" y="179"/>
                    </a:moveTo>
                    <a:cubicBezTo>
                      <a:pt x="35" y="179"/>
                      <a:pt x="1" y="166"/>
                      <a:pt x="0" y="110"/>
                    </a:cubicBezTo>
                    <a:cubicBezTo>
                      <a:pt x="0" y="30"/>
                      <a:pt x="75" y="0"/>
                      <a:pt x="101" y="8"/>
                    </a:cubicBezTo>
                    <a:cubicBezTo>
                      <a:pt x="133" y="18"/>
                      <a:pt x="116" y="68"/>
                      <a:pt x="116" y="68"/>
                    </a:cubicBezTo>
                    <a:cubicBezTo>
                      <a:pt x="116" y="68"/>
                      <a:pt x="30" y="102"/>
                      <a:pt x="35" y="179"/>
                    </a:cubicBezTo>
                    <a:close/>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0" name="Freeform 427"/>
              <p:cNvSpPr>
                <a:spLocks/>
              </p:cNvSpPr>
              <p:nvPr/>
            </p:nvSpPr>
            <p:spPr bwMode="auto">
              <a:xfrm>
                <a:off x="11723004" y="1131464"/>
                <a:ext cx="148055" cy="595762"/>
              </a:xfrm>
              <a:custGeom>
                <a:avLst/>
                <a:gdLst>
                  <a:gd name="T0" fmla="*/ 37 w 47"/>
                  <a:gd name="T1" fmla="*/ 89 h 89"/>
                  <a:gd name="T2" fmla="*/ 19 w 47"/>
                  <a:gd name="T3" fmla="*/ 22 h 89"/>
                  <a:gd name="T4" fmla="*/ 0 w 47"/>
                  <a:gd name="T5" fmla="*/ 0 h 89"/>
                  <a:gd name="connsiteX0" fmla="*/ 3047 w 6454"/>
                  <a:gd name="connsiteY0" fmla="*/ 13163 h 13163"/>
                  <a:gd name="connsiteX1" fmla="*/ 4043 w 6454"/>
                  <a:gd name="connsiteY1" fmla="*/ 2472 h 13163"/>
                  <a:gd name="connsiteX2" fmla="*/ 0 w 6454"/>
                  <a:gd name="connsiteY2" fmla="*/ 0 h 13163"/>
                  <a:gd name="connsiteX0" fmla="*/ 5500 w 10177"/>
                  <a:gd name="connsiteY0" fmla="*/ 9959 h 9959"/>
                  <a:gd name="connsiteX1" fmla="*/ 6264 w 10177"/>
                  <a:gd name="connsiteY1" fmla="*/ 1878 h 9959"/>
                  <a:gd name="connsiteX2" fmla="*/ 0 w 10177"/>
                  <a:gd name="connsiteY2" fmla="*/ 0 h 9959"/>
                  <a:gd name="connsiteX0" fmla="*/ 5404 w 9486"/>
                  <a:gd name="connsiteY0" fmla="*/ 10000 h 10000"/>
                  <a:gd name="connsiteX1" fmla="*/ 9481 w 9486"/>
                  <a:gd name="connsiteY1" fmla="*/ 6864 h 10000"/>
                  <a:gd name="connsiteX2" fmla="*/ 6155 w 9486"/>
                  <a:gd name="connsiteY2" fmla="*/ 1886 h 10000"/>
                  <a:gd name="connsiteX3" fmla="*/ 0 w 9486"/>
                  <a:gd name="connsiteY3" fmla="*/ 0 h 10000"/>
                  <a:gd name="connsiteX0" fmla="*/ 5697 w 10646"/>
                  <a:gd name="connsiteY0" fmla="*/ 10000 h 10000"/>
                  <a:gd name="connsiteX1" fmla="*/ 9995 w 10646"/>
                  <a:gd name="connsiteY1" fmla="*/ 6864 h 10000"/>
                  <a:gd name="connsiteX2" fmla="*/ 6489 w 10646"/>
                  <a:gd name="connsiteY2" fmla="*/ 1886 h 10000"/>
                  <a:gd name="connsiteX3" fmla="*/ 0 w 10646"/>
                  <a:gd name="connsiteY3" fmla="*/ 0 h 10000"/>
                  <a:gd name="connsiteX0" fmla="*/ 5697 w 11522"/>
                  <a:gd name="connsiteY0" fmla="*/ 10000 h 10000"/>
                  <a:gd name="connsiteX1" fmla="*/ 10963 w 11522"/>
                  <a:gd name="connsiteY1" fmla="*/ 7028 h 10000"/>
                  <a:gd name="connsiteX2" fmla="*/ 6489 w 11522"/>
                  <a:gd name="connsiteY2" fmla="*/ 1886 h 10000"/>
                  <a:gd name="connsiteX3" fmla="*/ 0 w 11522"/>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3600 w 11111"/>
                  <a:gd name="connsiteY0" fmla="*/ 10491 h 10491"/>
                  <a:gd name="connsiteX1" fmla="*/ 10963 w 11111"/>
                  <a:gd name="connsiteY1" fmla="*/ 7028 h 10491"/>
                  <a:gd name="connsiteX2" fmla="*/ 6489 w 11111"/>
                  <a:gd name="connsiteY2" fmla="*/ 1886 h 10491"/>
                  <a:gd name="connsiteX3" fmla="*/ 0 w 11111"/>
                  <a:gd name="connsiteY3" fmla="*/ 0 h 10491"/>
                  <a:gd name="connsiteX0" fmla="*/ 3600 w 10031"/>
                  <a:gd name="connsiteY0" fmla="*/ 10491 h 10491"/>
                  <a:gd name="connsiteX1" fmla="*/ 9834 w 10031"/>
                  <a:gd name="connsiteY1" fmla="*/ 7151 h 10491"/>
                  <a:gd name="connsiteX2" fmla="*/ 6489 w 10031"/>
                  <a:gd name="connsiteY2" fmla="*/ 1886 h 10491"/>
                  <a:gd name="connsiteX3" fmla="*/ 0 w 10031"/>
                  <a:gd name="connsiteY3" fmla="*/ 0 h 10491"/>
                </a:gdLst>
                <a:ahLst/>
                <a:cxnLst>
                  <a:cxn ang="0">
                    <a:pos x="connsiteX0" y="connsiteY0"/>
                  </a:cxn>
                  <a:cxn ang="0">
                    <a:pos x="connsiteX1" y="connsiteY1"/>
                  </a:cxn>
                  <a:cxn ang="0">
                    <a:pos x="connsiteX2" y="connsiteY2"/>
                  </a:cxn>
                  <a:cxn ang="0">
                    <a:pos x="connsiteX3" y="connsiteY3"/>
                  </a:cxn>
                </a:cxnLst>
                <a:rect l="l" t="t" r="r" b="b"/>
                <a:pathLst>
                  <a:path w="10031" h="10491">
                    <a:moveTo>
                      <a:pt x="3600" y="10491"/>
                    </a:moveTo>
                    <a:cubicBezTo>
                      <a:pt x="4317" y="9968"/>
                      <a:pt x="8573" y="8789"/>
                      <a:pt x="9834" y="7151"/>
                    </a:cubicBezTo>
                    <a:cubicBezTo>
                      <a:pt x="10772" y="5554"/>
                      <a:pt x="8154" y="3030"/>
                      <a:pt x="6489" y="1886"/>
                    </a:cubicBezTo>
                    <a:cubicBezTo>
                      <a:pt x="3416" y="858"/>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1" name="Freeform 428"/>
              <p:cNvSpPr>
                <a:spLocks/>
              </p:cNvSpPr>
              <p:nvPr/>
            </p:nvSpPr>
            <p:spPr bwMode="auto">
              <a:xfrm>
                <a:off x="11678588" y="809965"/>
                <a:ext cx="344764" cy="545699"/>
              </a:xfrm>
              <a:custGeom>
                <a:avLst/>
                <a:gdLst>
                  <a:gd name="T0" fmla="*/ 0 w 69"/>
                  <a:gd name="T1" fmla="*/ 0 h 109"/>
                  <a:gd name="T2" fmla="*/ 57 w 69"/>
                  <a:gd name="T3" fmla="*/ 109 h 109"/>
                </a:gdLst>
                <a:ahLst/>
                <a:cxnLst>
                  <a:cxn ang="0">
                    <a:pos x="T0" y="T1"/>
                  </a:cxn>
                  <a:cxn ang="0">
                    <a:pos x="T2" y="T3"/>
                  </a:cxn>
                </a:cxnLst>
                <a:rect l="0" t="0" r="r" b="b"/>
                <a:pathLst>
                  <a:path w="69" h="109">
                    <a:moveTo>
                      <a:pt x="0" y="0"/>
                    </a:moveTo>
                    <a:cubicBezTo>
                      <a:pt x="0" y="0"/>
                      <a:pt x="69" y="29"/>
                      <a:pt x="57" y="109"/>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2" name="Freeform 429"/>
              <p:cNvSpPr>
                <a:spLocks/>
              </p:cNvSpPr>
              <p:nvPr/>
            </p:nvSpPr>
            <p:spPr bwMode="auto">
              <a:xfrm>
                <a:off x="10893881" y="1816758"/>
                <a:ext cx="425138" cy="410331"/>
              </a:xfrm>
              <a:custGeom>
                <a:avLst/>
                <a:gdLst>
                  <a:gd name="T0" fmla="*/ 0 w 85"/>
                  <a:gd name="T1" fmla="*/ 82 h 82"/>
                  <a:gd name="T2" fmla="*/ 13 w 85"/>
                  <a:gd name="T3" fmla="*/ 37 h 82"/>
                  <a:gd name="T4" fmla="*/ 85 w 85"/>
                  <a:gd name="T5" fmla="*/ 0 h 82"/>
                </a:gdLst>
                <a:ahLst/>
                <a:cxnLst>
                  <a:cxn ang="0">
                    <a:pos x="T0" y="T1"/>
                  </a:cxn>
                  <a:cxn ang="0">
                    <a:pos x="T2" y="T3"/>
                  </a:cxn>
                  <a:cxn ang="0">
                    <a:pos x="T4" y="T5"/>
                  </a:cxn>
                </a:cxnLst>
                <a:rect l="0" t="0" r="r" b="b"/>
                <a:pathLst>
                  <a:path w="85" h="82">
                    <a:moveTo>
                      <a:pt x="0" y="82"/>
                    </a:moveTo>
                    <a:cubicBezTo>
                      <a:pt x="0" y="73"/>
                      <a:pt x="2" y="47"/>
                      <a:pt x="13" y="37"/>
                    </a:cubicBezTo>
                    <a:cubicBezTo>
                      <a:pt x="25" y="26"/>
                      <a:pt x="73" y="5"/>
                      <a:pt x="85"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3" name="Freeform 430"/>
              <p:cNvSpPr>
                <a:spLocks/>
              </p:cNvSpPr>
              <p:nvPr/>
            </p:nvSpPr>
            <p:spPr bwMode="auto">
              <a:xfrm>
                <a:off x="11777997" y="1823104"/>
                <a:ext cx="420908" cy="403987"/>
              </a:xfrm>
              <a:custGeom>
                <a:avLst/>
                <a:gdLst>
                  <a:gd name="T0" fmla="*/ 0 w 84"/>
                  <a:gd name="T1" fmla="*/ 0 h 81"/>
                  <a:gd name="T2" fmla="*/ 71 w 84"/>
                  <a:gd name="T3" fmla="*/ 36 h 81"/>
                  <a:gd name="T4" fmla="*/ 84 w 84"/>
                  <a:gd name="T5" fmla="*/ 81 h 81"/>
                </a:gdLst>
                <a:ahLst/>
                <a:cxnLst>
                  <a:cxn ang="0">
                    <a:pos x="T0" y="T1"/>
                  </a:cxn>
                  <a:cxn ang="0">
                    <a:pos x="T2" y="T3"/>
                  </a:cxn>
                  <a:cxn ang="0">
                    <a:pos x="T4" y="T5"/>
                  </a:cxn>
                </a:cxnLst>
                <a:rect l="0" t="0" r="r" b="b"/>
                <a:pathLst>
                  <a:path w="84" h="81">
                    <a:moveTo>
                      <a:pt x="0" y="0"/>
                    </a:moveTo>
                    <a:cubicBezTo>
                      <a:pt x="12" y="5"/>
                      <a:pt x="59" y="25"/>
                      <a:pt x="71" y="36"/>
                    </a:cubicBezTo>
                    <a:cubicBezTo>
                      <a:pt x="81" y="46"/>
                      <a:pt x="84" y="72"/>
                      <a:pt x="84" y="81"/>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4" name="Freeform 431"/>
              <p:cNvSpPr>
                <a:spLocks/>
              </p:cNvSpPr>
              <p:nvPr/>
            </p:nvSpPr>
            <p:spPr bwMode="auto">
              <a:xfrm>
                <a:off x="11564372" y="1567175"/>
                <a:ext cx="14806" cy="0"/>
              </a:xfrm>
              <a:custGeom>
                <a:avLst/>
                <a:gdLst>
                  <a:gd name="T0" fmla="*/ 3 w 3"/>
                  <a:gd name="T1" fmla="*/ 2 w 3"/>
                  <a:gd name="T2" fmla="*/ 0 w 3"/>
                </a:gdLst>
                <a:ahLst/>
                <a:cxnLst>
                  <a:cxn ang="0">
                    <a:pos x="T0" y="0"/>
                  </a:cxn>
                  <a:cxn ang="0">
                    <a:pos x="T1" y="0"/>
                  </a:cxn>
                  <a:cxn ang="0">
                    <a:pos x="T2" y="0"/>
                  </a:cxn>
                </a:cxnLst>
                <a:rect l="0" t="0" r="r" b="b"/>
                <a:pathLst>
                  <a:path w="3">
                    <a:moveTo>
                      <a:pt x="3" y="0"/>
                    </a:moveTo>
                    <a:cubicBezTo>
                      <a:pt x="3" y="0"/>
                      <a:pt x="2" y="0"/>
                      <a:pt x="2" y="0"/>
                    </a:cubicBezTo>
                    <a:cubicBezTo>
                      <a:pt x="1" y="0"/>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5" name="Freeform 432"/>
              <p:cNvSpPr>
                <a:spLocks/>
              </p:cNvSpPr>
              <p:nvPr/>
            </p:nvSpPr>
            <p:spPr bwMode="auto">
              <a:xfrm>
                <a:off x="11293638" y="1636974"/>
                <a:ext cx="414562" cy="229151"/>
              </a:xfrm>
              <a:custGeom>
                <a:avLst/>
                <a:gdLst>
                  <a:gd name="T0" fmla="*/ 83 w 83"/>
                  <a:gd name="T1" fmla="*/ 37 h 50"/>
                  <a:gd name="T2" fmla="*/ 55 w 83"/>
                  <a:gd name="T3" fmla="*/ 50 h 50"/>
                  <a:gd name="T4" fmla="*/ 13 w 83"/>
                  <a:gd name="T5" fmla="*/ 22 h 50"/>
                  <a:gd name="T6" fmla="*/ 13 w 83"/>
                  <a:gd name="T7" fmla="*/ 22 h 50"/>
                  <a:gd name="T8" fmla="*/ 0 w 83"/>
                  <a:gd name="T9" fmla="*/ 0 h 50"/>
                </a:gdLst>
                <a:ahLst/>
                <a:cxnLst>
                  <a:cxn ang="0">
                    <a:pos x="T0" y="T1"/>
                  </a:cxn>
                  <a:cxn ang="0">
                    <a:pos x="T2" y="T3"/>
                  </a:cxn>
                  <a:cxn ang="0">
                    <a:pos x="T4" y="T5"/>
                  </a:cxn>
                  <a:cxn ang="0">
                    <a:pos x="T6" y="T7"/>
                  </a:cxn>
                  <a:cxn ang="0">
                    <a:pos x="T8" y="T9"/>
                  </a:cxn>
                </a:cxnLst>
                <a:rect l="0" t="0" r="r" b="b"/>
                <a:pathLst>
                  <a:path w="83" h="50">
                    <a:moveTo>
                      <a:pt x="83" y="37"/>
                    </a:moveTo>
                    <a:cubicBezTo>
                      <a:pt x="74" y="45"/>
                      <a:pt x="64" y="50"/>
                      <a:pt x="55" y="50"/>
                    </a:cubicBezTo>
                    <a:cubicBezTo>
                      <a:pt x="41" y="50"/>
                      <a:pt x="25" y="38"/>
                      <a:pt x="13" y="22"/>
                    </a:cubicBezTo>
                    <a:cubicBezTo>
                      <a:pt x="13" y="22"/>
                      <a:pt x="13" y="22"/>
                      <a:pt x="13" y="22"/>
                    </a:cubicBezTo>
                    <a:cubicBezTo>
                      <a:pt x="7" y="13"/>
                      <a:pt x="2" y="7"/>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6" name="Freeform 433"/>
              <p:cNvSpPr>
                <a:spLocks/>
              </p:cNvSpPr>
              <p:nvPr/>
            </p:nvSpPr>
            <p:spPr bwMode="auto">
              <a:xfrm>
                <a:off x="11242875" y="1882327"/>
                <a:ext cx="640879" cy="215741"/>
              </a:xfrm>
              <a:custGeom>
                <a:avLst/>
                <a:gdLst>
                  <a:gd name="T0" fmla="*/ 124 w 128"/>
                  <a:gd name="T1" fmla="*/ 4 h 43"/>
                  <a:gd name="T2" fmla="*/ 128 w 128"/>
                  <a:gd name="T3" fmla="*/ 36 h 43"/>
                  <a:gd name="T4" fmla="*/ 64 w 128"/>
                  <a:gd name="T5" fmla="*/ 43 h 43"/>
                  <a:gd name="T6" fmla="*/ 0 w 128"/>
                  <a:gd name="T7" fmla="*/ 36 h 43"/>
                  <a:gd name="T8" fmla="*/ 4 w 128"/>
                  <a:gd name="T9" fmla="*/ 0 h 43"/>
                </a:gdLst>
                <a:ahLst/>
                <a:cxnLst>
                  <a:cxn ang="0">
                    <a:pos x="T0" y="T1"/>
                  </a:cxn>
                  <a:cxn ang="0">
                    <a:pos x="T2" y="T3"/>
                  </a:cxn>
                  <a:cxn ang="0">
                    <a:pos x="T4" y="T5"/>
                  </a:cxn>
                  <a:cxn ang="0">
                    <a:pos x="T6" y="T7"/>
                  </a:cxn>
                  <a:cxn ang="0">
                    <a:pos x="T8" y="T9"/>
                  </a:cxn>
                </a:cxnLst>
                <a:rect l="0" t="0" r="r" b="b"/>
                <a:pathLst>
                  <a:path w="128" h="43">
                    <a:moveTo>
                      <a:pt x="124" y="4"/>
                    </a:moveTo>
                    <a:cubicBezTo>
                      <a:pt x="126" y="15"/>
                      <a:pt x="128" y="30"/>
                      <a:pt x="128" y="36"/>
                    </a:cubicBezTo>
                    <a:cubicBezTo>
                      <a:pt x="128" y="43"/>
                      <a:pt x="78" y="43"/>
                      <a:pt x="64" y="43"/>
                    </a:cubicBezTo>
                    <a:cubicBezTo>
                      <a:pt x="50" y="43"/>
                      <a:pt x="0" y="43"/>
                      <a:pt x="0" y="36"/>
                    </a:cubicBezTo>
                    <a:cubicBezTo>
                      <a:pt x="0" y="29"/>
                      <a:pt x="2" y="10"/>
                      <a:pt x="4"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7" name="Freeform 434"/>
              <p:cNvSpPr>
                <a:spLocks/>
              </p:cNvSpPr>
              <p:nvPr/>
            </p:nvSpPr>
            <p:spPr bwMode="auto">
              <a:xfrm>
                <a:off x="11876349" y="1371483"/>
                <a:ext cx="95181" cy="198820"/>
              </a:xfrm>
              <a:custGeom>
                <a:avLst/>
                <a:gdLst>
                  <a:gd name="T0" fmla="*/ 0 w 19"/>
                  <a:gd name="T1" fmla="*/ 0 h 40"/>
                  <a:gd name="T2" fmla="*/ 5 w 19"/>
                  <a:gd name="T3" fmla="*/ 0 h 40"/>
                  <a:gd name="T4" fmla="*/ 19 w 19"/>
                  <a:gd name="T5" fmla="*/ 14 h 40"/>
                  <a:gd name="T6" fmla="*/ 19 w 19"/>
                  <a:gd name="T7" fmla="*/ 26 h 40"/>
                  <a:gd name="T8" fmla="*/ 5 w 19"/>
                  <a:gd name="T9" fmla="*/ 40 h 40"/>
                  <a:gd name="T10" fmla="*/ 5 w 19"/>
                  <a:gd name="T11" fmla="*/ 40 h 40"/>
                </a:gdLst>
                <a:ahLst/>
                <a:cxnLst>
                  <a:cxn ang="0">
                    <a:pos x="T0" y="T1"/>
                  </a:cxn>
                  <a:cxn ang="0">
                    <a:pos x="T2" y="T3"/>
                  </a:cxn>
                  <a:cxn ang="0">
                    <a:pos x="T4" y="T5"/>
                  </a:cxn>
                  <a:cxn ang="0">
                    <a:pos x="T6" y="T7"/>
                  </a:cxn>
                  <a:cxn ang="0">
                    <a:pos x="T8" y="T9"/>
                  </a:cxn>
                  <a:cxn ang="0">
                    <a:pos x="T10" y="T11"/>
                  </a:cxn>
                </a:cxnLst>
                <a:rect l="0" t="0" r="r" b="b"/>
                <a:pathLst>
                  <a:path w="19" h="40">
                    <a:moveTo>
                      <a:pt x="0" y="0"/>
                    </a:moveTo>
                    <a:cubicBezTo>
                      <a:pt x="5" y="0"/>
                      <a:pt x="5" y="0"/>
                      <a:pt x="5" y="0"/>
                    </a:cubicBezTo>
                    <a:cubicBezTo>
                      <a:pt x="13" y="0"/>
                      <a:pt x="19" y="6"/>
                      <a:pt x="19" y="14"/>
                    </a:cubicBezTo>
                    <a:cubicBezTo>
                      <a:pt x="19" y="26"/>
                      <a:pt x="19" y="26"/>
                      <a:pt x="19" y="26"/>
                    </a:cubicBezTo>
                    <a:cubicBezTo>
                      <a:pt x="19" y="33"/>
                      <a:pt x="13" y="40"/>
                      <a:pt x="5" y="40"/>
                    </a:cubicBezTo>
                    <a:cubicBezTo>
                      <a:pt x="5" y="40"/>
                      <a:pt x="5" y="40"/>
                      <a:pt x="5" y="4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8" name="Freeform 441"/>
              <p:cNvSpPr>
                <a:spLocks/>
              </p:cNvSpPr>
              <p:nvPr/>
            </p:nvSpPr>
            <p:spPr bwMode="auto">
              <a:xfrm>
                <a:off x="11088471" y="1907709"/>
                <a:ext cx="114216" cy="315152"/>
              </a:xfrm>
              <a:custGeom>
                <a:avLst/>
                <a:gdLst>
                  <a:gd name="T0" fmla="*/ 23 w 23"/>
                  <a:gd name="T1" fmla="*/ 0 h 63"/>
                  <a:gd name="T2" fmla="*/ 0 w 23"/>
                  <a:gd name="T3" fmla="*/ 63 h 63"/>
                </a:gdLst>
                <a:ahLst/>
                <a:cxnLst>
                  <a:cxn ang="0">
                    <a:pos x="T0" y="T1"/>
                  </a:cxn>
                  <a:cxn ang="0">
                    <a:pos x="T2" y="T3"/>
                  </a:cxn>
                </a:cxnLst>
                <a:rect l="0" t="0" r="r" b="b"/>
                <a:pathLst>
                  <a:path w="23" h="63">
                    <a:moveTo>
                      <a:pt x="23" y="0"/>
                    </a:moveTo>
                    <a:cubicBezTo>
                      <a:pt x="23" y="0"/>
                      <a:pt x="12" y="51"/>
                      <a:pt x="0"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9" name="Freeform 442"/>
              <p:cNvSpPr>
                <a:spLocks/>
              </p:cNvSpPr>
              <p:nvPr/>
            </p:nvSpPr>
            <p:spPr bwMode="auto">
              <a:xfrm>
                <a:off x="11913364" y="1907709"/>
                <a:ext cx="116332" cy="315152"/>
              </a:xfrm>
              <a:custGeom>
                <a:avLst/>
                <a:gdLst>
                  <a:gd name="T0" fmla="*/ 0 w 23"/>
                  <a:gd name="T1" fmla="*/ 0 h 63"/>
                  <a:gd name="T2" fmla="*/ 23 w 23"/>
                  <a:gd name="T3" fmla="*/ 63 h 63"/>
                </a:gdLst>
                <a:ahLst/>
                <a:cxnLst>
                  <a:cxn ang="0">
                    <a:pos x="T0" y="T1"/>
                  </a:cxn>
                  <a:cxn ang="0">
                    <a:pos x="T2" y="T3"/>
                  </a:cxn>
                </a:cxnLst>
                <a:rect l="0" t="0" r="r" b="b"/>
                <a:pathLst>
                  <a:path w="23" h="63">
                    <a:moveTo>
                      <a:pt x="0" y="0"/>
                    </a:moveTo>
                    <a:cubicBezTo>
                      <a:pt x="0" y="0"/>
                      <a:pt x="12" y="51"/>
                      <a:pt x="23"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0" name="Freeform 140"/>
              <p:cNvSpPr>
                <a:spLocks/>
              </p:cNvSpPr>
              <p:nvPr/>
            </p:nvSpPr>
            <p:spPr bwMode="auto">
              <a:xfrm>
                <a:off x="11512684" y="1680022"/>
                <a:ext cx="120069" cy="14746"/>
              </a:xfrm>
              <a:custGeom>
                <a:avLst/>
                <a:gdLst>
                  <a:gd name="T0" fmla="*/ 0 w 24"/>
                  <a:gd name="T1" fmla="*/ 0 h 3"/>
                  <a:gd name="T2" fmla="*/ 12 w 24"/>
                  <a:gd name="T3" fmla="*/ 0 h 3"/>
                  <a:gd name="T4" fmla="*/ 24 w 24"/>
                  <a:gd name="T5" fmla="*/ 0 h 3"/>
                </a:gdLst>
                <a:ahLst/>
                <a:cxnLst>
                  <a:cxn ang="0">
                    <a:pos x="T0" y="T1"/>
                  </a:cxn>
                  <a:cxn ang="0">
                    <a:pos x="T2" y="T3"/>
                  </a:cxn>
                  <a:cxn ang="0">
                    <a:pos x="T4" y="T5"/>
                  </a:cxn>
                </a:cxnLst>
                <a:rect l="0" t="0" r="r" b="b"/>
                <a:pathLst>
                  <a:path w="24" h="3">
                    <a:moveTo>
                      <a:pt x="0" y="0"/>
                    </a:moveTo>
                    <a:cubicBezTo>
                      <a:pt x="6" y="3"/>
                      <a:pt x="9" y="0"/>
                      <a:pt x="12" y="0"/>
                    </a:cubicBezTo>
                    <a:cubicBezTo>
                      <a:pt x="15" y="0"/>
                      <a:pt x="18" y="3"/>
                      <a:pt x="24"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1" name="Oval 425"/>
              <p:cNvSpPr>
                <a:spLocks noChangeArrowheads="1"/>
              </p:cNvSpPr>
              <p:nvPr/>
            </p:nvSpPr>
            <p:spPr bwMode="auto">
              <a:xfrm>
                <a:off x="11570717" y="1756666"/>
                <a:ext cx="46532" cy="4441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2" name="Freeform 137"/>
              <p:cNvSpPr>
                <a:spLocks/>
              </p:cNvSpPr>
              <p:nvPr/>
            </p:nvSpPr>
            <p:spPr bwMode="auto">
              <a:xfrm>
                <a:off x="11544391" y="1708676"/>
                <a:ext cx="54768" cy="4213"/>
              </a:xfrm>
              <a:custGeom>
                <a:avLst/>
                <a:gdLst>
                  <a:gd name="T0" fmla="*/ 11 w 11"/>
                  <a:gd name="T1" fmla="*/ 0 h 1"/>
                  <a:gd name="T2" fmla="*/ 7 w 11"/>
                  <a:gd name="T3" fmla="*/ 1 h 1"/>
                  <a:gd name="T4" fmla="*/ 0 w 11"/>
                  <a:gd name="T5" fmla="*/ 0 h 1"/>
                </a:gdLst>
                <a:ahLst/>
                <a:cxnLst>
                  <a:cxn ang="0">
                    <a:pos x="T0" y="T1"/>
                  </a:cxn>
                  <a:cxn ang="0">
                    <a:pos x="T2" y="T3"/>
                  </a:cxn>
                  <a:cxn ang="0">
                    <a:pos x="T4" y="T5"/>
                  </a:cxn>
                </a:cxnLst>
                <a:rect l="0" t="0" r="r" b="b"/>
                <a:pathLst>
                  <a:path w="11" h="1">
                    <a:moveTo>
                      <a:pt x="11" y="0"/>
                    </a:moveTo>
                    <a:cubicBezTo>
                      <a:pt x="10" y="1"/>
                      <a:pt x="8" y="1"/>
                      <a:pt x="7" y="1"/>
                    </a:cubicBezTo>
                    <a:cubicBezTo>
                      <a:pt x="5" y="1"/>
                      <a:pt x="2" y="1"/>
                      <a:pt x="0"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grpSp>
        <p:nvGrpSpPr>
          <p:cNvPr id="18" name="Group 17"/>
          <p:cNvGrpSpPr/>
          <p:nvPr/>
        </p:nvGrpSpPr>
        <p:grpSpPr>
          <a:xfrm>
            <a:off x="5538536" y="2277551"/>
            <a:ext cx="4020029" cy="1021390"/>
            <a:chOff x="5538030" y="2276507"/>
            <a:chExt cx="4023673" cy="1022316"/>
          </a:xfrm>
        </p:grpSpPr>
        <p:grpSp>
          <p:nvGrpSpPr>
            <p:cNvPr id="98" name="Group 97"/>
            <p:cNvGrpSpPr/>
            <p:nvPr/>
          </p:nvGrpSpPr>
          <p:grpSpPr>
            <a:xfrm>
              <a:off x="5700003" y="2598553"/>
              <a:ext cx="3861700" cy="436897"/>
              <a:chOff x="169923" y="2242195"/>
              <a:chExt cx="3191682" cy="481020"/>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923" y="2242195"/>
                <a:ext cx="403687" cy="376774"/>
              </a:xfrm>
              <a:prstGeom prst="rect">
                <a:avLst/>
              </a:prstGeom>
            </p:spPr>
          </p:pic>
          <p:sp>
            <p:nvSpPr>
              <p:cNvPr id="91" name="Rectangle 90"/>
              <p:cNvSpPr/>
              <p:nvPr/>
            </p:nvSpPr>
            <p:spPr>
              <a:xfrm>
                <a:off x="1190488" y="2296147"/>
                <a:ext cx="2171117" cy="427068"/>
              </a:xfrm>
              <a:prstGeom prst="rect">
                <a:avLst/>
              </a:prstGeom>
            </p:spPr>
            <p:txBody>
              <a:bodyPr wrap="square">
                <a:spAutoFit/>
              </a:bodyPr>
              <a:lstStyle/>
              <a:p>
                <a:pPr defTabSz="608899" fontAlgn="base">
                  <a:lnSpc>
                    <a:spcPct val="80000"/>
                  </a:lnSpc>
                  <a:spcBef>
                    <a:spcPct val="0"/>
                  </a:spcBef>
                  <a:spcAft>
                    <a:spcPct val="0"/>
                  </a:spcAft>
                  <a:defRPr/>
                </a:pPr>
                <a:r>
                  <a:rPr lang="en-US" sz="1199" b="1" dirty="0" err="1" smtClean="0">
                    <a:solidFill>
                      <a:srgbClr val="E7268D"/>
                    </a:solidFill>
                    <a:latin typeface="Arial" charset="0"/>
                    <a:cs typeface="Arial" charset="0"/>
                  </a:rPr>
                  <a:t>Danh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sách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các</a:t>
                </a:r>
                <a:r>
                  <a:rPr lang="en-US" sz="1199" b="1" dirty="0" smtClean="0">
                    <a:solidFill>
                      <a:srgbClr val="E7268D"/>
                    </a:solidFill>
                    <a:latin typeface="Arial" charset="0"/>
                    <a:cs typeface="Arial" charset="0"/>
                  </a:rPr>
                  <a:t> Fraudster </a:t>
                </a:r>
                <a:r>
                  <a:rPr lang="en-US" sz="1199" b="1" dirty="0" err="1" smtClean="0">
                    <a:solidFill>
                      <a:srgbClr val="E7268D"/>
                    </a:solidFill>
                    <a:latin typeface="Arial" charset="0"/>
                    <a:cs typeface="Arial" charset="0"/>
                  </a:rPr>
                  <a:t>lưu</a:t>
                </a:r>
                <a:r>
                  <a:rPr lang="en-US" sz="1199" b="1" dirty="0" smtClean="0">
                    <a:solidFill>
                      <a:srgbClr val="E7268D"/>
                    </a:solidFill>
                    <a:latin typeface="Arial" charset="0"/>
                    <a:cs typeface="Arial" charset="0"/>
                  </a:rPr>
                  <a:t> trong DB</a:t>
                </a:r>
                <a:endParaRPr lang="en-US" sz="1199" b="1" dirty="0">
                  <a:solidFill>
                    <a:srgbClr val="E7268D"/>
                  </a:solidFill>
                  <a:latin typeface="Arial" charset="0"/>
                  <a:cs typeface="Arial" charset="0"/>
                </a:endParaRPr>
              </a:p>
            </p:txBody>
          </p:sp>
        </p:grpSp>
        <p:grpSp>
          <p:nvGrpSpPr>
            <p:cNvPr id="325" name="Group 324"/>
            <p:cNvGrpSpPr/>
            <p:nvPr/>
          </p:nvGrpSpPr>
          <p:grpSpPr>
            <a:xfrm>
              <a:off x="5538030" y="2276507"/>
              <a:ext cx="889804" cy="1022316"/>
              <a:chOff x="13396913" y="3060059"/>
              <a:chExt cx="931065" cy="1042471"/>
            </a:xfrm>
          </p:grpSpPr>
          <p:sp>
            <p:nvSpPr>
              <p:cNvPr id="326" name="Freeform 9"/>
              <p:cNvSpPr>
                <a:spLocks/>
              </p:cNvSpPr>
              <p:nvPr/>
            </p:nvSpPr>
            <p:spPr bwMode="auto">
              <a:xfrm>
                <a:off x="13396913" y="3060059"/>
                <a:ext cx="931065" cy="999178"/>
              </a:xfrm>
              <a:custGeom>
                <a:avLst/>
                <a:gdLst>
                  <a:gd name="T0" fmla="*/ 1 w 414"/>
                  <a:gd name="T1" fmla="*/ 216 h 422"/>
                  <a:gd name="T2" fmla="*/ 159 w 414"/>
                  <a:gd name="T3" fmla="*/ 21 h 422"/>
                  <a:gd name="T4" fmla="*/ 392 w 414"/>
                  <a:gd name="T5" fmla="*/ 176 h 422"/>
                  <a:gd name="T6" fmla="*/ 237 w 414"/>
                  <a:gd name="T7" fmla="*/ 410 h 422"/>
                  <a:gd name="T8" fmla="*/ 63 w 414"/>
                  <a:gd name="T9" fmla="*/ 360 h 422"/>
                </a:gdLst>
                <a:ahLst/>
                <a:cxnLst>
                  <a:cxn ang="0">
                    <a:pos x="T0" y="T1"/>
                  </a:cxn>
                  <a:cxn ang="0">
                    <a:pos x="T2" y="T3"/>
                  </a:cxn>
                  <a:cxn ang="0">
                    <a:pos x="T4" y="T5"/>
                  </a:cxn>
                  <a:cxn ang="0">
                    <a:pos x="T6" y="T7"/>
                  </a:cxn>
                  <a:cxn ang="0">
                    <a:pos x="T8" y="T9"/>
                  </a:cxn>
                </a:cxnLst>
                <a:rect l="0" t="0" r="r" b="b"/>
                <a:pathLst>
                  <a:path w="414" h="422">
                    <a:moveTo>
                      <a:pt x="1" y="216"/>
                    </a:moveTo>
                    <a:cubicBezTo>
                      <a:pt x="0" y="124"/>
                      <a:pt x="65" y="41"/>
                      <a:pt x="159" y="21"/>
                    </a:cubicBezTo>
                    <a:cubicBezTo>
                      <a:pt x="266" y="0"/>
                      <a:pt x="371" y="70"/>
                      <a:pt x="392" y="176"/>
                    </a:cubicBezTo>
                    <a:cubicBezTo>
                      <a:pt x="414" y="283"/>
                      <a:pt x="344" y="387"/>
                      <a:pt x="237" y="410"/>
                    </a:cubicBezTo>
                    <a:cubicBezTo>
                      <a:pt x="172" y="422"/>
                      <a:pt x="108" y="401"/>
                      <a:pt x="63" y="360"/>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7" name="Freeform 10"/>
              <p:cNvSpPr>
                <a:spLocks/>
              </p:cNvSpPr>
              <p:nvPr/>
            </p:nvSpPr>
            <p:spPr bwMode="auto">
              <a:xfrm>
                <a:off x="13501089" y="3878693"/>
                <a:ext cx="220662" cy="223837"/>
              </a:xfrm>
              <a:custGeom>
                <a:avLst/>
                <a:gdLst>
                  <a:gd name="T0" fmla="*/ 9 w 86"/>
                  <a:gd name="T1" fmla="*/ 87 h 87"/>
                  <a:gd name="T2" fmla="*/ 2 w 86"/>
                  <a:gd name="T3" fmla="*/ 11 h 87"/>
                  <a:gd name="T4" fmla="*/ 11 w 86"/>
                  <a:gd name="T5" fmla="*/ 0 h 87"/>
                  <a:gd name="T6" fmla="*/ 86 w 86"/>
                  <a:gd name="T7" fmla="*/ 6 h 87"/>
                </a:gdLst>
                <a:ahLst/>
                <a:cxnLst>
                  <a:cxn ang="0">
                    <a:pos x="T0" y="T1"/>
                  </a:cxn>
                  <a:cxn ang="0">
                    <a:pos x="T2" y="T3"/>
                  </a:cxn>
                  <a:cxn ang="0">
                    <a:pos x="T4" y="T5"/>
                  </a:cxn>
                  <a:cxn ang="0">
                    <a:pos x="T6" y="T7"/>
                  </a:cxn>
                </a:cxnLst>
                <a:rect l="0" t="0" r="r" b="b"/>
                <a:pathLst>
                  <a:path w="86" h="87">
                    <a:moveTo>
                      <a:pt x="9" y="87"/>
                    </a:moveTo>
                    <a:cubicBezTo>
                      <a:pt x="2" y="11"/>
                      <a:pt x="2" y="11"/>
                      <a:pt x="2" y="11"/>
                    </a:cubicBezTo>
                    <a:cubicBezTo>
                      <a:pt x="0" y="4"/>
                      <a:pt x="4" y="0"/>
                      <a:pt x="11" y="0"/>
                    </a:cubicBezTo>
                    <a:cubicBezTo>
                      <a:pt x="86" y="6"/>
                      <a:pt x="86" y="6"/>
                      <a:pt x="86" y="6"/>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sp>
        <p:nvSpPr>
          <p:cNvPr id="20" name="Rectangle 19"/>
          <p:cNvSpPr/>
          <p:nvPr/>
        </p:nvSpPr>
        <p:spPr>
          <a:xfrm>
            <a:off x="8465936" y="3812695"/>
            <a:ext cx="246990" cy="297325"/>
          </a:xfrm>
          <a:prstGeom prst="rect">
            <a:avLst/>
          </a:prstGeom>
        </p:spPr>
        <p:txBody>
          <a:bodyPr wrap="square">
            <a:spAutoFit/>
          </a:bodyPr>
          <a:lstStyle/>
          <a:p>
            <a:pPr algn="ctr" defTabSz="608899" fontAlgn="base">
              <a:spcBef>
                <a:spcPct val="0"/>
              </a:spcBef>
              <a:spcAft>
                <a:spcPct val="0"/>
              </a:spcAft>
              <a:defRPr/>
            </a:pPr>
            <a:r>
              <a:rPr lang="en-US" sz="1332" b="1" dirty="0">
                <a:solidFill>
                  <a:srgbClr val="AFC836"/>
                </a:solidFill>
                <a:latin typeface="Wingdings 2" pitchFamily="18" charset="2"/>
                <a:cs typeface="Arial" charset="0"/>
              </a:rPr>
              <a:t>P</a:t>
            </a:r>
          </a:p>
        </p:txBody>
      </p:sp>
      <p:sp>
        <p:nvSpPr>
          <p:cNvPr id="328" name="Rectangle 327"/>
          <p:cNvSpPr/>
          <p:nvPr/>
        </p:nvSpPr>
        <p:spPr>
          <a:xfrm>
            <a:off x="8425859" y="357819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0" name="Rectangle 329"/>
          <p:cNvSpPr/>
          <p:nvPr/>
        </p:nvSpPr>
        <p:spPr>
          <a:xfrm>
            <a:off x="8427538" y="33891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1" name="Rectangle 330"/>
          <p:cNvSpPr/>
          <p:nvPr/>
        </p:nvSpPr>
        <p:spPr>
          <a:xfrm>
            <a:off x="8427538" y="3188352"/>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2" name="Rectangle 331"/>
          <p:cNvSpPr/>
          <p:nvPr/>
        </p:nvSpPr>
        <p:spPr>
          <a:xfrm>
            <a:off x="8429216" y="30093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3" name="Rectangle 332"/>
          <p:cNvSpPr/>
          <p:nvPr/>
        </p:nvSpPr>
        <p:spPr>
          <a:xfrm>
            <a:off x="8430894" y="2830309"/>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grpSp>
        <p:nvGrpSpPr>
          <p:cNvPr id="5" name="Group 4">
            <a:extLst>
              <a:ext uri="{FF2B5EF4-FFF2-40B4-BE49-F238E27FC236}">
                <a16:creationId xmlns:a16="http://schemas.microsoft.com/office/drawing/2014/main" id="{48DC065C-8C3C-4758-8E75-2566FBAA1DAC}"/>
              </a:ext>
            </a:extLst>
          </p:cNvPr>
          <p:cNvGrpSpPr/>
          <p:nvPr/>
        </p:nvGrpSpPr>
        <p:grpSpPr>
          <a:xfrm>
            <a:off x="3545670" y="737522"/>
            <a:ext cx="1545080" cy="1581489"/>
            <a:chOff x="5315959" y="1107478"/>
            <a:chExt cx="2320123" cy="2374796"/>
          </a:xfrm>
        </p:grpSpPr>
        <p:sp>
          <p:nvSpPr>
            <p:cNvPr id="190" name="Oval 189">
              <a:extLst>
                <a:ext uri="{FF2B5EF4-FFF2-40B4-BE49-F238E27FC236}">
                  <a16:creationId xmlns:a16="http://schemas.microsoft.com/office/drawing/2014/main" id="{3783BCA3-9048-4AE4-B33A-F21694759031}"/>
                </a:ext>
              </a:extLst>
            </p:cNvPr>
            <p:cNvSpPr/>
            <p:nvPr/>
          </p:nvSpPr>
          <p:spPr>
            <a:xfrm>
              <a:off x="5315959" y="1132531"/>
              <a:ext cx="2320123" cy="2165729"/>
            </a:xfrm>
            <a:prstGeom prst="ellipse">
              <a:avLst/>
            </a:prstGeom>
            <a:solidFill>
              <a:schemeClr val="accent1">
                <a:lumMod val="40000"/>
                <a:lumOff val="60000"/>
              </a:schemeClr>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pic>
          <p:nvPicPr>
            <p:cNvPr id="187" name="Picture 186">
              <a:extLst>
                <a:ext uri="{FF2B5EF4-FFF2-40B4-BE49-F238E27FC236}">
                  <a16:creationId xmlns:a16="http://schemas.microsoft.com/office/drawing/2014/main" id="{C5E73654-263A-49EB-B314-384D186A8D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987" t="8940" r="36355" b="10926"/>
            <a:stretch/>
          </p:blipFill>
          <p:spPr>
            <a:xfrm>
              <a:off x="5695802" y="1107478"/>
              <a:ext cx="1404449" cy="2374796"/>
            </a:xfrm>
            <a:prstGeom prst="rect">
              <a:avLst/>
            </a:prstGeom>
          </p:spPr>
        </p:pic>
      </p:grpSp>
      <p:sp>
        <p:nvSpPr>
          <p:cNvPr id="6" name="Rectangle 5">
            <a:extLst>
              <a:ext uri="{FF2B5EF4-FFF2-40B4-BE49-F238E27FC236}">
                <a16:creationId xmlns:a16="http://schemas.microsoft.com/office/drawing/2014/main" id="{C478A2B4-7793-4BEE-946F-A32F1E603F1D}"/>
              </a:ext>
            </a:extLst>
          </p:cNvPr>
          <p:cNvSpPr/>
          <p:nvPr/>
        </p:nvSpPr>
        <p:spPr>
          <a:xfrm>
            <a:off x="6822234" y="1960147"/>
            <a:ext cx="2836320" cy="584134"/>
          </a:xfrm>
          <a:prstGeom prst="rect">
            <a:avLst/>
          </a:prstGeom>
        </p:spPr>
        <p:txBody>
          <a:bodyPr wrap="square">
            <a:spAutoFit/>
          </a:bodyPr>
          <a:lstStyle/>
          <a:p>
            <a:pPr defTabSz="608899" fontAlgn="base">
              <a:spcBef>
                <a:spcPct val="0"/>
              </a:spcBef>
              <a:spcAft>
                <a:spcPct val="0"/>
              </a:spcAft>
              <a:defRPr/>
            </a:pPr>
            <a:r>
              <a:rPr lang="en-IN" sz="1598" b="1" dirty="0" err="1" smtClean="0">
                <a:solidFill>
                  <a:srgbClr val="E7268D"/>
                </a:solidFill>
                <a:latin typeface="Arial" charset="0"/>
                <a:cs typeface="Arial" charset="0"/>
              </a:rPr>
              <a:t>Kiểm</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tra</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danh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sách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nghi</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ngờ</a:t>
            </a:r>
            <a:r>
              <a:rPr lang="en-IN" sz="1598" b="1" dirty="0" smtClean="0">
                <a:solidFill>
                  <a:srgbClr val="E7268D"/>
                </a:solidFill>
                <a:latin typeface="Arial" charset="0"/>
                <a:cs typeface="Arial" charset="0"/>
              </a:rPr>
              <a:t>: 123456</a:t>
            </a:r>
            <a:endParaRPr lang="en-IN" sz="1598" b="1" dirty="0">
              <a:solidFill>
                <a:srgbClr val="E7268D"/>
              </a:solidFill>
              <a:latin typeface="Arial" charset="0"/>
              <a:cs typeface="Arial" charset="0"/>
            </a:endParaRPr>
          </a:p>
        </p:txBody>
      </p:sp>
    </p:spTree>
    <p:extLst>
      <p:ext uri="{BB962C8B-B14F-4D97-AF65-F5344CB8AC3E}">
        <p14:creationId xmlns:p14="http://schemas.microsoft.com/office/powerpoint/2010/main" val="3501048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92"/>
                                        </p:tgtEl>
                                        <p:attrNameLst>
                                          <p:attrName>style.visibility</p:attrName>
                                        </p:attrNameLst>
                                      </p:cBhvr>
                                      <p:to>
                                        <p:strVal val="visible"/>
                                      </p:to>
                                    </p:set>
                                    <p:animEffect transition="in" filter="wipe(right)">
                                      <p:cBhvr>
                                        <p:cTn id="9" dur="500"/>
                                        <p:tgtEl>
                                          <p:spTgt spid="9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2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700"/>
                            </p:stCondLst>
                            <p:childTnLst>
                              <p:par>
                                <p:cTn id="20" presetID="22"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grpId="0" nodeType="afterEffect">
                                  <p:stCondLst>
                                    <p:cond delay="0"/>
                                  </p:stCondLst>
                                  <p:childTnLst>
                                    <p:set>
                                      <p:cBhvr>
                                        <p:cTn id="27" dur="1" fill="hold">
                                          <p:stCondLst>
                                            <p:cond delay="0"/>
                                          </p:stCondLst>
                                        </p:cTn>
                                        <p:tgtEl>
                                          <p:spTgt spid="333"/>
                                        </p:tgtEl>
                                        <p:attrNameLst>
                                          <p:attrName>style.visibility</p:attrName>
                                        </p:attrNameLst>
                                      </p:cBhvr>
                                      <p:to>
                                        <p:strVal val="visible"/>
                                      </p:to>
                                    </p:set>
                                  </p:childTnLst>
                                </p:cTn>
                              </p:par>
                            </p:childTnLst>
                          </p:cTn>
                        </p:par>
                        <p:par>
                          <p:cTn id="28" fill="hold">
                            <p:stCondLst>
                              <p:cond delay="1200"/>
                            </p:stCondLst>
                            <p:childTnLst>
                              <p:par>
                                <p:cTn id="29" presetID="1" presetClass="entr" presetSubtype="0" fill="hold" grpId="0" nodeType="afterEffect">
                                  <p:stCondLst>
                                    <p:cond delay="200"/>
                                  </p:stCondLst>
                                  <p:childTnLst>
                                    <p:set>
                                      <p:cBhvr>
                                        <p:cTn id="30" dur="1" fill="hold">
                                          <p:stCondLst>
                                            <p:cond delay="0"/>
                                          </p:stCondLst>
                                        </p:cTn>
                                        <p:tgtEl>
                                          <p:spTgt spid="4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childTnLst>
                                    <p:set>
                                      <p:cBhvr>
                                        <p:cTn id="33" dur="1" fill="hold">
                                          <p:stCondLst>
                                            <p:cond delay="0"/>
                                          </p:stCondLst>
                                        </p:cTn>
                                        <p:tgtEl>
                                          <p:spTgt spid="332"/>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331"/>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10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1600"/>
                            </p:stCondLst>
                            <p:childTnLst>
                              <p:par>
                                <p:cTn id="44" presetID="1" presetClass="entr" presetSubtype="0" fill="hold" grpId="0" nodeType="afterEffect">
                                  <p:stCondLst>
                                    <p:cond delay="0"/>
                                  </p:stCondLst>
                                  <p:childTnLst>
                                    <p:set>
                                      <p:cBhvr>
                                        <p:cTn id="45" dur="1" fill="hold">
                                          <p:stCondLst>
                                            <p:cond delay="0"/>
                                          </p:stCondLst>
                                        </p:cTn>
                                        <p:tgtEl>
                                          <p:spTgt spid="330"/>
                                        </p:tgtEl>
                                        <p:attrNameLst>
                                          <p:attrName>style.visibility</p:attrName>
                                        </p:attrNameLst>
                                      </p:cBhvr>
                                      <p:to>
                                        <p:strVal val="visible"/>
                                      </p:to>
                                    </p:set>
                                  </p:childTnLst>
                                </p:cTn>
                              </p:par>
                            </p:childTnLst>
                          </p:cTn>
                        </p:par>
                        <p:par>
                          <p:cTn id="46" fill="hold">
                            <p:stCondLst>
                              <p:cond delay="1600"/>
                            </p:stCondLst>
                            <p:childTnLst>
                              <p:par>
                                <p:cTn id="47" presetID="1" presetClass="entr" presetSubtype="0" fill="hold" grpId="0" nodeType="afterEffect">
                                  <p:stCondLst>
                                    <p:cond delay="100"/>
                                  </p:stCondLst>
                                  <p:childTnLst>
                                    <p:set>
                                      <p:cBhvr>
                                        <p:cTn id="48" dur="1" fill="hold">
                                          <p:stCondLst>
                                            <p:cond delay="0"/>
                                          </p:stCondLst>
                                        </p:cTn>
                                        <p:tgtEl>
                                          <p:spTgt spid="51"/>
                                        </p:tgtEl>
                                        <p:attrNameLst>
                                          <p:attrName>style.visibility</p:attrName>
                                        </p:attrNameLst>
                                      </p:cBhvr>
                                      <p:to>
                                        <p:strVal val="visible"/>
                                      </p:to>
                                    </p:set>
                                  </p:childTnLst>
                                </p:cTn>
                              </p:par>
                            </p:childTnLst>
                          </p:cTn>
                        </p:par>
                        <p:par>
                          <p:cTn id="49" fill="hold">
                            <p:stCondLst>
                              <p:cond delay="1700"/>
                            </p:stCondLst>
                            <p:childTnLst>
                              <p:par>
                                <p:cTn id="50" presetID="1" presetClass="entr" presetSubtype="0" fill="hold" grpId="0" nodeType="afterEffect">
                                  <p:stCondLst>
                                    <p:cond delay="0"/>
                                  </p:stCondLst>
                                  <p:childTnLst>
                                    <p:set>
                                      <p:cBhvr>
                                        <p:cTn id="51" dur="1" fill="hold">
                                          <p:stCondLst>
                                            <p:cond delay="0"/>
                                          </p:stCondLst>
                                        </p:cTn>
                                        <p:tgtEl>
                                          <p:spTgt spid="328"/>
                                        </p:tgtEl>
                                        <p:attrNameLst>
                                          <p:attrName>style.visibility</p:attrName>
                                        </p:attrNameLst>
                                      </p:cBhvr>
                                      <p:to>
                                        <p:strVal val="visible"/>
                                      </p:to>
                                    </p:set>
                                  </p:childTnLst>
                                </p:cTn>
                              </p:par>
                            </p:childTnLst>
                          </p:cTn>
                        </p:par>
                        <p:par>
                          <p:cTn id="52" fill="hold">
                            <p:stCondLst>
                              <p:cond delay="1700"/>
                            </p:stCondLst>
                            <p:childTnLst>
                              <p:par>
                                <p:cTn id="53" presetID="1"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par>
                          <p:cTn id="61" fill="hold">
                            <p:stCondLst>
                              <p:cond delay="2200"/>
                            </p:stCondLst>
                            <p:childTnLst>
                              <p:par>
                                <p:cTn id="62" presetID="1" presetClass="entr" presetSubtype="0" fill="hold" nodeType="afterEffect">
                                  <p:stCondLst>
                                    <p:cond delay="0"/>
                                  </p:stCondLst>
                                  <p:childTnLst>
                                    <p:set>
                                      <p:cBhvr>
                                        <p:cTn id="63" dur="1" fill="hold">
                                          <p:stCondLst>
                                            <p:cond delay="0"/>
                                          </p:stCondLst>
                                        </p:cTn>
                                        <p:tgtEl>
                                          <p:spTgt spid="99"/>
                                        </p:tgtEl>
                                        <p:attrNameLst>
                                          <p:attrName>style.visibility</p:attrName>
                                        </p:attrNameLst>
                                      </p:cBhvr>
                                      <p:to>
                                        <p:strVal val="visible"/>
                                      </p:to>
                                    </p:set>
                                  </p:childTnLst>
                                </p:cTn>
                              </p:par>
                            </p:childTnLst>
                          </p:cTn>
                        </p:par>
                        <p:par>
                          <p:cTn id="64" fill="hold">
                            <p:stCondLst>
                              <p:cond delay="2200"/>
                            </p:stCondLst>
                            <p:childTnLst>
                              <p:par>
                                <p:cTn id="65" presetID="1"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par>
                          <p:cTn id="67" fill="hold">
                            <p:stCondLst>
                              <p:cond delay="2200"/>
                            </p:stCondLst>
                            <p:childTnLst>
                              <p:par>
                                <p:cTn id="68" presetID="14" presetClass="entr" presetSubtype="1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randombar(horizontal)">
                                      <p:cBhvr>
                                        <p:cTn id="70" dur="1500"/>
                                        <p:tgtEl>
                                          <p:spTgt spid="107"/>
                                        </p:tgtEl>
                                      </p:cBhvr>
                                    </p:animEffect>
                                  </p:childTnLst>
                                </p:cTn>
                              </p:par>
                            </p:childTnLst>
                          </p:cTn>
                        </p:par>
                        <p:par>
                          <p:cTn id="71" fill="hold">
                            <p:stCondLst>
                              <p:cond delay="3700"/>
                            </p:stCondLst>
                            <p:childTnLst>
                              <p:par>
                                <p:cTn id="72" presetID="14" presetClass="entr" presetSubtype="1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randombar(horizontal)">
                                      <p:cBhvr>
                                        <p:cTn id="74" dur="900"/>
                                        <p:tgtEl>
                                          <p:spTgt spid="12"/>
                                        </p:tgtEl>
                                      </p:cBhvr>
                                    </p:animEffec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55" grpId="0"/>
      <p:bldP spid="3" grpId="0"/>
      <p:bldP spid="48" grpId="0"/>
      <p:bldP spid="49" grpId="0"/>
      <p:bldP spid="50" grpId="0"/>
      <p:bldP spid="51" grpId="0"/>
      <p:bldP spid="52" grpId="0"/>
      <p:bldP spid="20" grpId="0"/>
      <p:bldP spid="328" grpId="0"/>
      <p:bldP spid="330" grpId="0"/>
      <p:bldP spid="331" grpId="0"/>
      <p:bldP spid="332" grpId="0"/>
      <p:bldP spid="333"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038" y="3532612"/>
            <a:ext cx="12169926" cy="20321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 name="Group 8"/>
          <p:cNvGrpSpPr/>
          <p:nvPr/>
        </p:nvGrpSpPr>
        <p:grpSpPr>
          <a:xfrm>
            <a:off x="2385526" y="3873035"/>
            <a:ext cx="1554386" cy="1504983"/>
            <a:chOff x="3536660" y="5816431"/>
            <a:chExt cx="2336214" cy="2261962"/>
          </a:xfrm>
        </p:grpSpPr>
        <p:sp>
          <p:nvSpPr>
            <p:cNvPr id="1231" name="Freeform 1230"/>
            <p:cNvSpPr>
              <a:spLocks noEditPoints="1"/>
            </p:cNvSpPr>
            <p:nvPr/>
          </p:nvSpPr>
          <p:spPr bwMode="auto">
            <a:xfrm>
              <a:off x="3536660"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7" name="TextBox 156"/>
            <p:cNvSpPr txBox="1"/>
            <p:nvPr/>
          </p:nvSpPr>
          <p:spPr>
            <a:xfrm>
              <a:off x="3605241" y="7605815"/>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1</a:t>
              </a:r>
              <a:endParaRPr lang="en-US" sz="1863" dirty="0">
                <a:solidFill>
                  <a:srgbClr val="404041"/>
                </a:solidFill>
                <a:latin typeface="Arial"/>
              </a:endParaRPr>
            </a:p>
          </p:txBody>
        </p:sp>
        <p:sp>
          <p:nvSpPr>
            <p:cNvPr id="1227" name="Freeform 1226"/>
            <p:cNvSpPr>
              <a:spLocks noChangeAspect="1"/>
            </p:cNvSpPr>
            <p:nvPr/>
          </p:nvSpPr>
          <p:spPr bwMode="auto">
            <a:xfrm>
              <a:off x="3601355"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0" name="Group 9"/>
          <p:cNvGrpSpPr/>
          <p:nvPr/>
        </p:nvGrpSpPr>
        <p:grpSpPr>
          <a:xfrm>
            <a:off x="5312471" y="3873035"/>
            <a:ext cx="1554386" cy="1518870"/>
            <a:chOff x="7967956" y="5816431"/>
            <a:chExt cx="2336214" cy="2282834"/>
          </a:xfrm>
        </p:grpSpPr>
        <p:sp>
          <p:nvSpPr>
            <p:cNvPr id="1230" name="Freeform 1229"/>
            <p:cNvSpPr>
              <a:spLocks noEditPoints="1"/>
            </p:cNvSpPr>
            <p:nvPr/>
          </p:nvSpPr>
          <p:spPr bwMode="auto">
            <a:xfrm>
              <a:off x="7967956"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8" name="TextBox 157"/>
            <p:cNvSpPr txBox="1"/>
            <p:nvPr/>
          </p:nvSpPr>
          <p:spPr>
            <a:xfrm>
              <a:off x="8097737" y="7626687"/>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2</a:t>
              </a:r>
              <a:endParaRPr lang="en-US" sz="1863" dirty="0">
                <a:solidFill>
                  <a:srgbClr val="404041"/>
                </a:solidFill>
                <a:latin typeface="Arial"/>
              </a:endParaRPr>
            </a:p>
          </p:txBody>
        </p:sp>
        <p:sp>
          <p:nvSpPr>
            <p:cNvPr id="1228" name="Freeform 1227"/>
            <p:cNvSpPr>
              <a:spLocks noChangeAspect="1"/>
            </p:cNvSpPr>
            <p:nvPr/>
          </p:nvSpPr>
          <p:spPr bwMode="auto">
            <a:xfrm>
              <a:off x="8044664"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1" name="Group 10"/>
          <p:cNvGrpSpPr/>
          <p:nvPr/>
        </p:nvGrpSpPr>
        <p:grpSpPr>
          <a:xfrm>
            <a:off x="8255957" y="3873035"/>
            <a:ext cx="1554386" cy="1504982"/>
            <a:chOff x="12391962" y="5816431"/>
            <a:chExt cx="2336214" cy="2261960"/>
          </a:xfrm>
        </p:grpSpPr>
        <p:sp>
          <p:nvSpPr>
            <p:cNvPr id="162" name="Freeform 161"/>
            <p:cNvSpPr>
              <a:spLocks noEditPoints="1"/>
            </p:cNvSpPr>
            <p:nvPr/>
          </p:nvSpPr>
          <p:spPr bwMode="auto">
            <a:xfrm>
              <a:off x="12391962"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9" name="TextBox 158"/>
            <p:cNvSpPr txBox="1"/>
            <p:nvPr/>
          </p:nvSpPr>
          <p:spPr>
            <a:xfrm>
              <a:off x="12567193" y="7605813"/>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3</a:t>
              </a:r>
              <a:endParaRPr lang="en-US" sz="1863" dirty="0">
                <a:solidFill>
                  <a:srgbClr val="404041"/>
                </a:solidFill>
                <a:latin typeface="Arial"/>
              </a:endParaRPr>
            </a:p>
          </p:txBody>
        </p:sp>
        <p:sp>
          <p:nvSpPr>
            <p:cNvPr id="1229" name="Freeform 1228"/>
            <p:cNvSpPr>
              <a:spLocks noChangeAspect="1"/>
            </p:cNvSpPr>
            <p:nvPr/>
          </p:nvSpPr>
          <p:spPr bwMode="auto">
            <a:xfrm>
              <a:off x="12475960"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rgbClr val="7D3CC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sp>
        <p:nvSpPr>
          <p:cNvPr id="2" name="Title 1"/>
          <p:cNvSpPr>
            <a:spLocks noGrp="1"/>
          </p:cNvSpPr>
          <p:nvPr>
            <p:ph type="title"/>
          </p:nvPr>
        </p:nvSpPr>
        <p:spPr>
          <a:xfrm>
            <a:off x="269926" y="53805"/>
            <a:ext cx="11639440" cy="795946"/>
          </a:xfrm>
        </p:spPr>
        <p:txBody>
          <a:bodyPr/>
          <a:lstStyle/>
          <a:p>
            <a:r>
              <a:rPr lang="en-US" dirty="0">
                <a:latin typeface="+mn-lt"/>
              </a:rPr>
              <a:t>Proactive Fraudster Exposure</a:t>
            </a:r>
          </a:p>
        </p:txBody>
      </p:sp>
      <p:sp>
        <p:nvSpPr>
          <p:cNvPr id="355" name="Right Arrow 354"/>
          <p:cNvSpPr/>
          <p:nvPr/>
        </p:nvSpPr>
        <p:spPr>
          <a:xfrm>
            <a:off x="4875497"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5" name="Right Arrow 154"/>
          <p:cNvSpPr/>
          <p:nvPr/>
        </p:nvSpPr>
        <p:spPr>
          <a:xfrm>
            <a:off x="8452206"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6" name="TextBox 155"/>
          <p:cNvSpPr txBox="1"/>
          <p:nvPr/>
        </p:nvSpPr>
        <p:spPr>
          <a:xfrm>
            <a:off x="2943244" y="1059625"/>
            <a:ext cx="6292837" cy="406760"/>
          </a:xfrm>
          <a:prstGeom prst="rect">
            <a:avLst/>
          </a:prstGeom>
          <a:noFill/>
        </p:spPr>
        <p:txBody>
          <a:bodyPr wrap="square" lIns="108695" tIns="54347" rIns="108695" bIns="54347" rtlCol="0">
            <a:spAutoFit/>
          </a:bodyPr>
          <a:lstStyle/>
          <a:p>
            <a:pPr algn="ctr" defTabSz="608351">
              <a:defRPr/>
            </a:pPr>
            <a:r>
              <a:rPr lang="en-US" sz="1930" b="1" dirty="0">
                <a:solidFill>
                  <a:srgbClr val="000000">
                    <a:lumMod val="65000"/>
                    <a:lumOff val="35000"/>
                  </a:srgbClr>
                </a:solidFill>
                <a:latin typeface="Arial"/>
              </a:rPr>
              <a:t>Selected high risk calls</a:t>
            </a:r>
            <a:endParaRPr lang="en-US" sz="2395" b="1" dirty="0">
              <a:solidFill>
                <a:srgbClr val="000000">
                  <a:lumMod val="65000"/>
                  <a:lumOff val="35000"/>
                </a:srgbClr>
              </a:solidFill>
              <a:latin typeface="Arial"/>
            </a:endParaRPr>
          </a:p>
        </p:txBody>
      </p:sp>
      <p:sp>
        <p:nvSpPr>
          <p:cNvPr id="3" name="Slide Number Placeholder 2"/>
          <p:cNvSpPr>
            <a:spLocks noGrp="1"/>
          </p:cNvSpPr>
          <p:nvPr>
            <p:ph type="sldNum" sz="quarter" idx="10"/>
          </p:nvPr>
        </p:nvSpPr>
        <p:spPr/>
        <p:txBody>
          <a:bodyPr/>
          <a:lstStyle/>
          <a:p>
            <a:pPr defTabSz="608351">
              <a:defRPr/>
            </a:pPr>
            <a:fld id="{9DB0966F-258A-4E8A-8CAB-708CF757257F}" type="slidenum">
              <a:rPr lang="en-US" sz="1197">
                <a:solidFill>
                  <a:srgbClr val="404041"/>
                </a:solidFill>
                <a:latin typeface="Arial"/>
              </a:rPr>
              <a:pPr defTabSz="608351">
                <a:defRPr/>
              </a:pPr>
              <a:t>37</a:t>
            </a:fld>
            <a:endParaRPr lang="en-US" sz="1197">
              <a:solidFill>
                <a:srgbClr val="404041"/>
              </a:solidFill>
              <a:latin typeface="Arial"/>
            </a:endParaRPr>
          </a:p>
        </p:txBody>
      </p:sp>
      <p:grpSp>
        <p:nvGrpSpPr>
          <p:cNvPr id="6" name="Group 5"/>
          <p:cNvGrpSpPr/>
          <p:nvPr/>
        </p:nvGrpSpPr>
        <p:grpSpPr>
          <a:xfrm>
            <a:off x="1510935" y="5747838"/>
            <a:ext cx="3050383" cy="887158"/>
            <a:chOff x="2254318" y="8634225"/>
            <a:chExt cx="4584670" cy="1333383"/>
          </a:xfrm>
        </p:grpSpPr>
        <p:sp>
          <p:nvSpPr>
            <p:cNvPr id="143" name="TextBox 142"/>
            <p:cNvSpPr txBox="1"/>
            <p:nvPr/>
          </p:nvSpPr>
          <p:spPr>
            <a:xfrm>
              <a:off x="4025290" y="8832796"/>
              <a:ext cx="2813698" cy="754010"/>
            </a:xfrm>
            <a:prstGeom prst="rect">
              <a:avLst/>
            </a:prstGeom>
            <a:noFill/>
          </p:spPr>
          <p:txBody>
            <a:bodyPr wrap="square" rtlCol="0">
              <a:spAutoFit/>
            </a:bodyPr>
            <a:lstStyle/>
            <a:p>
              <a:pPr defTabSz="608351">
                <a:defRPr/>
              </a:pPr>
              <a:r>
                <a:rPr lang="en-US" sz="1330" dirty="0">
                  <a:solidFill>
                    <a:srgbClr val="404041"/>
                  </a:solidFill>
                  <a:latin typeface="Arial"/>
                </a:rPr>
                <a:t>Same voice appears in different accounts</a:t>
              </a:r>
            </a:p>
          </p:txBody>
        </p:sp>
        <p:grpSp>
          <p:nvGrpSpPr>
            <p:cNvPr id="183" name="Group 182"/>
            <p:cNvGrpSpPr/>
            <p:nvPr/>
          </p:nvGrpSpPr>
          <p:grpSpPr>
            <a:xfrm>
              <a:off x="2254318" y="8634225"/>
              <a:ext cx="1662889" cy="1333383"/>
              <a:chOff x="9544051" y="5384800"/>
              <a:chExt cx="1066800" cy="950912"/>
            </a:xfrm>
          </p:grpSpPr>
          <p:sp>
            <p:nvSpPr>
              <p:cNvPr id="184" name="Freeform 130"/>
              <p:cNvSpPr>
                <a:spLocks/>
              </p:cNvSpPr>
              <p:nvPr/>
            </p:nvSpPr>
            <p:spPr bwMode="auto">
              <a:xfrm>
                <a:off x="9544051" y="5384800"/>
                <a:ext cx="1066800" cy="731837"/>
              </a:xfrm>
              <a:custGeom>
                <a:avLst/>
                <a:gdLst>
                  <a:gd name="T0" fmla="*/ 0 w 284"/>
                  <a:gd name="T1" fmla="*/ 178 h 195"/>
                  <a:gd name="T2" fmla="*/ 0 w 284"/>
                  <a:gd name="T3" fmla="*/ 18 h 195"/>
                  <a:gd name="T4" fmla="*/ 18 w 284"/>
                  <a:gd name="T5" fmla="*/ 0 h 195"/>
                  <a:gd name="T6" fmla="*/ 266 w 284"/>
                  <a:gd name="T7" fmla="*/ 0 h 195"/>
                  <a:gd name="T8" fmla="*/ 284 w 284"/>
                  <a:gd name="T9" fmla="*/ 18 h 195"/>
                  <a:gd name="T10" fmla="*/ 284 w 284"/>
                  <a:gd name="T11" fmla="*/ 178 h 195"/>
                  <a:gd name="T12" fmla="*/ 266 w 284"/>
                  <a:gd name="T13" fmla="*/ 195 h 195"/>
                  <a:gd name="T14" fmla="*/ 18 w 284"/>
                  <a:gd name="T15" fmla="*/ 195 h 195"/>
                  <a:gd name="T16" fmla="*/ 0 w 284"/>
                  <a:gd name="T17" fmla="*/ 1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195">
                    <a:moveTo>
                      <a:pt x="0" y="178"/>
                    </a:moveTo>
                    <a:cubicBezTo>
                      <a:pt x="0" y="18"/>
                      <a:pt x="0" y="18"/>
                      <a:pt x="0" y="18"/>
                    </a:cubicBezTo>
                    <a:cubicBezTo>
                      <a:pt x="0" y="8"/>
                      <a:pt x="8" y="0"/>
                      <a:pt x="18" y="0"/>
                    </a:cubicBezTo>
                    <a:cubicBezTo>
                      <a:pt x="266" y="0"/>
                      <a:pt x="266" y="0"/>
                      <a:pt x="266" y="0"/>
                    </a:cubicBezTo>
                    <a:cubicBezTo>
                      <a:pt x="276" y="0"/>
                      <a:pt x="284" y="8"/>
                      <a:pt x="284" y="18"/>
                    </a:cubicBezTo>
                    <a:cubicBezTo>
                      <a:pt x="284" y="178"/>
                      <a:pt x="284" y="178"/>
                      <a:pt x="284" y="178"/>
                    </a:cubicBezTo>
                    <a:cubicBezTo>
                      <a:pt x="284" y="187"/>
                      <a:pt x="276" y="195"/>
                      <a:pt x="266" y="195"/>
                    </a:cubicBezTo>
                    <a:cubicBezTo>
                      <a:pt x="18" y="195"/>
                      <a:pt x="18" y="195"/>
                      <a:pt x="18" y="195"/>
                    </a:cubicBezTo>
                    <a:cubicBezTo>
                      <a:pt x="8" y="195"/>
                      <a:pt x="0" y="187"/>
                      <a:pt x="0" y="178"/>
                    </a:cubicBezTo>
                    <a:close/>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5" name="Line 131"/>
              <p:cNvSpPr>
                <a:spLocks noChangeShapeType="1"/>
              </p:cNvSpPr>
              <p:nvPr/>
            </p:nvSpPr>
            <p:spPr bwMode="auto">
              <a:xfrm>
                <a:off x="9601201" y="6045200"/>
                <a:ext cx="957263"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6" name="Line 132"/>
              <p:cNvSpPr>
                <a:spLocks noChangeShapeType="1"/>
              </p:cNvSpPr>
              <p:nvPr/>
            </p:nvSpPr>
            <p:spPr bwMode="auto">
              <a:xfrm>
                <a:off x="9601201" y="5453063"/>
                <a:ext cx="957263"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7" name="Line 133"/>
              <p:cNvSpPr>
                <a:spLocks noChangeShapeType="1"/>
              </p:cNvSpPr>
              <p:nvPr/>
            </p:nvSpPr>
            <p:spPr bwMode="auto">
              <a:xfrm>
                <a:off x="10047288" y="6157913"/>
                <a:ext cx="0" cy="98425"/>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8" name="Line 134"/>
              <p:cNvSpPr>
                <a:spLocks noChangeShapeType="1"/>
              </p:cNvSpPr>
              <p:nvPr/>
            </p:nvSpPr>
            <p:spPr bwMode="auto">
              <a:xfrm>
                <a:off x="10107613" y="6157913"/>
                <a:ext cx="0" cy="98425"/>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9" name="Freeform 135"/>
              <p:cNvSpPr>
                <a:spLocks/>
              </p:cNvSpPr>
              <p:nvPr/>
            </p:nvSpPr>
            <p:spPr bwMode="auto">
              <a:xfrm>
                <a:off x="9832976" y="6286500"/>
                <a:ext cx="484188" cy="49212"/>
              </a:xfrm>
              <a:custGeom>
                <a:avLst/>
                <a:gdLst>
                  <a:gd name="T0" fmla="*/ 129 w 129"/>
                  <a:gd name="T1" fmla="*/ 13 h 13"/>
                  <a:gd name="T2" fmla="*/ 0 w 129"/>
                  <a:gd name="T3" fmla="*/ 13 h 13"/>
                  <a:gd name="T4" fmla="*/ 0 w 129"/>
                  <a:gd name="T5" fmla="*/ 13 h 13"/>
                  <a:gd name="T6" fmla="*/ 13 w 129"/>
                  <a:gd name="T7" fmla="*/ 0 h 13"/>
                  <a:gd name="T8" fmla="*/ 116 w 129"/>
                  <a:gd name="T9" fmla="*/ 0 h 13"/>
                  <a:gd name="T10" fmla="*/ 129 w 129"/>
                  <a:gd name="T11" fmla="*/ 13 h 13"/>
                </a:gdLst>
                <a:ahLst/>
                <a:cxnLst>
                  <a:cxn ang="0">
                    <a:pos x="T0" y="T1"/>
                  </a:cxn>
                  <a:cxn ang="0">
                    <a:pos x="T2" y="T3"/>
                  </a:cxn>
                  <a:cxn ang="0">
                    <a:pos x="T4" y="T5"/>
                  </a:cxn>
                  <a:cxn ang="0">
                    <a:pos x="T6" y="T7"/>
                  </a:cxn>
                  <a:cxn ang="0">
                    <a:pos x="T8" y="T9"/>
                  </a:cxn>
                  <a:cxn ang="0">
                    <a:pos x="T10" y="T11"/>
                  </a:cxn>
                </a:cxnLst>
                <a:rect l="0" t="0" r="r" b="b"/>
                <a:pathLst>
                  <a:path w="129" h="13">
                    <a:moveTo>
                      <a:pt x="129" y="13"/>
                    </a:moveTo>
                    <a:cubicBezTo>
                      <a:pt x="0" y="13"/>
                      <a:pt x="0" y="13"/>
                      <a:pt x="0" y="13"/>
                    </a:cubicBezTo>
                    <a:cubicBezTo>
                      <a:pt x="0" y="13"/>
                      <a:pt x="0" y="13"/>
                      <a:pt x="0" y="13"/>
                    </a:cubicBezTo>
                    <a:cubicBezTo>
                      <a:pt x="0" y="6"/>
                      <a:pt x="6" y="0"/>
                      <a:pt x="13" y="0"/>
                    </a:cubicBezTo>
                    <a:cubicBezTo>
                      <a:pt x="116" y="0"/>
                      <a:pt x="116" y="0"/>
                      <a:pt x="116" y="0"/>
                    </a:cubicBezTo>
                    <a:cubicBezTo>
                      <a:pt x="123" y="0"/>
                      <a:pt x="129" y="6"/>
                      <a:pt x="129" y="13"/>
                    </a:cubicBezTo>
                    <a:close/>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0" name="Freeform 191"/>
              <p:cNvSpPr>
                <a:spLocks/>
              </p:cNvSpPr>
              <p:nvPr/>
            </p:nvSpPr>
            <p:spPr bwMode="auto">
              <a:xfrm>
                <a:off x="9702801" y="5561013"/>
                <a:ext cx="704850" cy="379412"/>
              </a:xfrm>
              <a:custGeom>
                <a:avLst/>
                <a:gdLst>
                  <a:gd name="T0" fmla="*/ 0 w 188"/>
                  <a:gd name="T1" fmla="*/ 85 h 101"/>
                  <a:gd name="T2" fmla="*/ 23 w 188"/>
                  <a:gd name="T3" fmla="*/ 62 h 101"/>
                  <a:gd name="T4" fmla="*/ 29 w 188"/>
                  <a:gd name="T5" fmla="*/ 63 h 101"/>
                  <a:gd name="T6" fmla="*/ 48 w 188"/>
                  <a:gd name="T7" fmla="*/ 91 h 101"/>
                  <a:gd name="T8" fmla="*/ 55 w 188"/>
                  <a:gd name="T9" fmla="*/ 90 h 101"/>
                  <a:gd name="T10" fmla="*/ 83 w 188"/>
                  <a:gd name="T11" fmla="*/ 31 h 101"/>
                  <a:gd name="T12" fmla="*/ 90 w 188"/>
                  <a:gd name="T13" fmla="*/ 31 h 101"/>
                  <a:gd name="T14" fmla="*/ 120 w 188"/>
                  <a:gd name="T15" fmla="*/ 98 h 101"/>
                  <a:gd name="T16" fmla="*/ 127 w 188"/>
                  <a:gd name="T17" fmla="*/ 98 h 101"/>
                  <a:gd name="T18" fmla="*/ 163 w 188"/>
                  <a:gd name="T19" fmla="*/ 4 h 101"/>
                  <a:gd name="T20" fmla="*/ 170 w 188"/>
                  <a:gd name="T21" fmla="*/ 3 h 101"/>
                  <a:gd name="T22" fmla="*/ 188 w 188"/>
                  <a:gd name="T23"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1">
                    <a:moveTo>
                      <a:pt x="0" y="85"/>
                    </a:moveTo>
                    <a:cubicBezTo>
                      <a:pt x="23" y="62"/>
                      <a:pt x="23" y="62"/>
                      <a:pt x="23" y="62"/>
                    </a:cubicBezTo>
                    <a:cubicBezTo>
                      <a:pt x="25" y="60"/>
                      <a:pt x="28" y="61"/>
                      <a:pt x="29" y="63"/>
                    </a:cubicBezTo>
                    <a:cubicBezTo>
                      <a:pt x="48" y="91"/>
                      <a:pt x="48" y="91"/>
                      <a:pt x="48" y="91"/>
                    </a:cubicBezTo>
                    <a:cubicBezTo>
                      <a:pt x="50" y="93"/>
                      <a:pt x="54" y="93"/>
                      <a:pt x="55" y="90"/>
                    </a:cubicBezTo>
                    <a:cubicBezTo>
                      <a:pt x="83" y="31"/>
                      <a:pt x="83" y="31"/>
                      <a:pt x="83" y="31"/>
                    </a:cubicBezTo>
                    <a:cubicBezTo>
                      <a:pt x="84" y="28"/>
                      <a:pt x="89" y="28"/>
                      <a:pt x="90" y="31"/>
                    </a:cubicBezTo>
                    <a:cubicBezTo>
                      <a:pt x="120" y="98"/>
                      <a:pt x="120" y="98"/>
                      <a:pt x="120" y="98"/>
                    </a:cubicBezTo>
                    <a:cubicBezTo>
                      <a:pt x="121" y="101"/>
                      <a:pt x="126" y="101"/>
                      <a:pt x="127" y="98"/>
                    </a:cubicBezTo>
                    <a:cubicBezTo>
                      <a:pt x="163" y="4"/>
                      <a:pt x="163" y="4"/>
                      <a:pt x="163" y="4"/>
                    </a:cubicBezTo>
                    <a:cubicBezTo>
                      <a:pt x="164" y="0"/>
                      <a:pt x="169" y="0"/>
                      <a:pt x="170" y="3"/>
                    </a:cubicBezTo>
                    <a:cubicBezTo>
                      <a:pt x="188" y="40"/>
                      <a:pt x="188" y="40"/>
                      <a:pt x="188" y="40"/>
                    </a:cubicBezTo>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 name="Group 4"/>
          <p:cNvGrpSpPr/>
          <p:nvPr/>
        </p:nvGrpSpPr>
        <p:grpSpPr>
          <a:xfrm>
            <a:off x="6116567" y="5727454"/>
            <a:ext cx="2909634" cy="787576"/>
            <a:chOff x="9176497" y="8603590"/>
            <a:chExt cx="4373126" cy="1183712"/>
          </a:xfrm>
        </p:grpSpPr>
        <p:sp>
          <p:nvSpPr>
            <p:cNvPr id="144" name="TextBox 143"/>
            <p:cNvSpPr txBox="1"/>
            <p:nvPr/>
          </p:nvSpPr>
          <p:spPr>
            <a:xfrm>
              <a:off x="10571458" y="8900808"/>
              <a:ext cx="2978165" cy="446391"/>
            </a:xfrm>
            <a:prstGeom prst="rect">
              <a:avLst/>
            </a:prstGeom>
            <a:noFill/>
          </p:spPr>
          <p:txBody>
            <a:bodyPr wrap="square" rtlCol="0">
              <a:spAutoFit/>
            </a:bodyPr>
            <a:lstStyle/>
            <a:p>
              <a:pPr defTabSz="608351">
                <a:defRPr/>
              </a:pPr>
              <a:r>
                <a:rPr lang="en-US" sz="1330" dirty="0">
                  <a:solidFill>
                    <a:srgbClr val="404041"/>
                  </a:solidFill>
                  <a:latin typeface="Arial"/>
                </a:rPr>
                <a:t>Create alerts</a:t>
              </a:r>
            </a:p>
          </p:txBody>
        </p:sp>
        <p:grpSp>
          <p:nvGrpSpPr>
            <p:cNvPr id="191" name="Group 190"/>
            <p:cNvGrpSpPr>
              <a:grpSpLocks noChangeAspect="1"/>
            </p:cNvGrpSpPr>
            <p:nvPr/>
          </p:nvGrpSpPr>
          <p:grpSpPr>
            <a:xfrm>
              <a:off x="9176497" y="8603590"/>
              <a:ext cx="1368000" cy="1183712"/>
              <a:chOff x="1677988" y="7856538"/>
              <a:chExt cx="1531937" cy="1325563"/>
            </a:xfrm>
          </p:grpSpPr>
          <p:sp>
            <p:nvSpPr>
              <p:cNvPr id="192" name="Freeform 38"/>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3" name="Oval 39"/>
              <p:cNvSpPr>
                <a:spLocks noChangeArrowheads="1"/>
              </p:cNvSpPr>
              <p:nvPr/>
            </p:nvSpPr>
            <p:spPr bwMode="auto">
              <a:xfrm>
                <a:off x="2371725" y="8874125"/>
                <a:ext cx="142875" cy="138113"/>
              </a:xfrm>
              <a:prstGeom prst="ellipse">
                <a:avLst/>
              </a:prstGeom>
              <a:noFill/>
              <a:ln w="22225" cap="flat">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4" name="Freeform 40"/>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4" name="Group 3"/>
          <p:cNvGrpSpPr/>
          <p:nvPr/>
        </p:nvGrpSpPr>
        <p:grpSpPr>
          <a:xfrm>
            <a:off x="9624079" y="5710901"/>
            <a:ext cx="2062599" cy="769981"/>
            <a:chOff x="14448223" y="8578709"/>
            <a:chExt cx="3100048" cy="1157267"/>
          </a:xfrm>
        </p:grpSpPr>
        <p:sp>
          <p:nvSpPr>
            <p:cNvPr id="152" name="Rectangle 151"/>
            <p:cNvSpPr/>
            <p:nvPr/>
          </p:nvSpPr>
          <p:spPr>
            <a:xfrm>
              <a:off x="15577085" y="8856364"/>
              <a:ext cx="1971186" cy="692524"/>
            </a:xfrm>
            <a:prstGeom prst="rect">
              <a:avLst/>
            </a:prstGeom>
          </p:spPr>
          <p:txBody>
            <a:bodyPr wrap="square">
              <a:spAutoFit/>
            </a:bodyPr>
            <a:lstStyle/>
            <a:p>
              <a:pPr defTabSz="608351">
                <a:lnSpc>
                  <a:spcPct val="90000"/>
                </a:lnSpc>
                <a:defRPr/>
              </a:pPr>
              <a:r>
                <a:rPr lang="en-PH" sz="1330" dirty="0">
                  <a:solidFill>
                    <a:srgbClr val="404041"/>
                  </a:solidFill>
                  <a:latin typeface="Arial"/>
                </a:rPr>
                <a:t>Add to Watch List</a:t>
              </a:r>
            </a:p>
          </p:txBody>
        </p:sp>
        <p:grpSp>
          <p:nvGrpSpPr>
            <p:cNvPr id="195" name="Group 194"/>
            <p:cNvGrpSpPr>
              <a:grpSpLocks noChangeAspect="1"/>
            </p:cNvGrpSpPr>
            <p:nvPr/>
          </p:nvGrpSpPr>
          <p:grpSpPr>
            <a:xfrm>
              <a:off x="14448223" y="8578709"/>
              <a:ext cx="1046330" cy="1157267"/>
              <a:chOff x="13200063" y="4117975"/>
              <a:chExt cx="1317624" cy="1457325"/>
            </a:xfrm>
          </p:grpSpPr>
          <p:sp>
            <p:nvSpPr>
              <p:cNvPr id="196" name="Line 76"/>
              <p:cNvSpPr>
                <a:spLocks noChangeShapeType="1"/>
              </p:cNvSpPr>
              <p:nvPr/>
            </p:nvSpPr>
            <p:spPr bwMode="auto">
              <a:xfrm>
                <a:off x="13393738" y="4708525"/>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7" name="Line 77"/>
              <p:cNvSpPr>
                <a:spLocks noChangeShapeType="1"/>
              </p:cNvSpPr>
              <p:nvPr/>
            </p:nvSpPr>
            <p:spPr bwMode="auto">
              <a:xfrm>
                <a:off x="13393738" y="4979988"/>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8" name="Line 78"/>
              <p:cNvSpPr>
                <a:spLocks noChangeShapeType="1"/>
              </p:cNvSpPr>
              <p:nvPr/>
            </p:nvSpPr>
            <p:spPr bwMode="auto">
              <a:xfrm>
                <a:off x="13393738" y="5246688"/>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9"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0"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1"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2"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67" name="Group 566"/>
          <p:cNvGrpSpPr/>
          <p:nvPr/>
        </p:nvGrpSpPr>
        <p:grpSpPr>
          <a:xfrm>
            <a:off x="9686492" y="1643637"/>
            <a:ext cx="450907" cy="450906"/>
            <a:chOff x="18401612" y="2098277"/>
            <a:chExt cx="1297617" cy="1297617"/>
          </a:xfrm>
        </p:grpSpPr>
        <p:sp>
          <p:nvSpPr>
            <p:cNvPr id="568" name="Oval 56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69" name="Group 568"/>
            <p:cNvGrpSpPr>
              <a:grpSpLocks noChangeAspect="1"/>
            </p:cNvGrpSpPr>
            <p:nvPr/>
          </p:nvGrpSpPr>
          <p:grpSpPr>
            <a:xfrm>
              <a:off x="18664321" y="2470996"/>
              <a:ext cx="792046" cy="577084"/>
              <a:chOff x="12957176" y="8440738"/>
              <a:chExt cx="1520825" cy="1108075"/>
            </a:xfrm>
          </p:grpSpPr>
          <p:sp>
            <p:nvSpPr>
              <p:cNvPr id="57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78" name="Group 577"/>
          <p:cNvGrpSpPr/>
          <p:nvPr/>
        </p:nvGrpSpPr>
        <p:grpSpPr>
          <a:xfrm>
            <a:off x="8992922" y="1643637"/>
            <a:ext cx="450907" cy="450906"/>
            <a:chOff x="18401612" y="2098277"/>
            <a:chExt cx="1297617" cy="1297617"/>
          </a:xfrm>
        </p:grpSpPr>
        <p:sp>
          <p:nvSpPr>
            <p:cNvPr id="579" name="Oval 57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80" name="Group 579"/>
            <p:cNvGrpSpPr>
              <a:grpSpLocks noChangeAspect="1"/>
            </p:cNvGrpSpPr>
            <p:nvPr/>
          </p:nvGrpSpPr>
          <p:grpSpPr>
            <a:xfrm>
              <a:off x="18664321" y="2470996"/>
              <a:ext cx="792046" cy="577084"/>
              <a:chOff x="12957176" y="8440738"/>
              <a:chExt cx="1520825" cy="1108075"/>
            </a:xfrm>
          </p:grpSpPr>
          <p:sp>
            <p:nvSpPr>
              <p:cNvPr id="58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89" name="Group 588"/>
          <p:cNvGrpSpPr/>
          <p:nvPr/>
        </p:nvGrpSpPr>
        <p:grpSpPr>
          <a:xfrm>
            <a:off x="8299351" y="1643637"/>
            <a:ext cx="450907" cy="450906"/>
            <a:chOff x="18401612" y="2098277"/>
            <a:chExt cx="1297617" cy="1297617"/>
          </a:xfrm>
        </p:grpSpPr>
        <p:sp>
          <p:nvSpPr>
            <p:cNvPr id="590" name="Oval 58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91" name="Group 590"/>
            <p:cNvGrpSpPr>
              <a:grpSpLocks noChangeAspect="1"/>
            </p:cNvGrpSpPr>
            <p:nvPr/>
          </p:nvGrpSpPr>
          <p:grpSpPr>
            <a:xfrm>
              <a:off x="18664321" y="2470996"/>
              <a:ext cx="792046" cy="577084"/>
              <a:chOff x="12957176" y="8440738"/>
              <a:chExt cx="1520825" cy="1108075"/>
            </a:xfrm>
          </p:grpSpPr>
          <p:sp>
            <p:nvSpPr>
              <p:cNvPr id="59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00" name="Group 599"/>
          <p:cNvGrpSpPr/>
          <p:nvPr/>
        </p:nvGrpSpPr>
        <p:grpSpPr>
          <a:xfrm>
            <a:off x="7605781" y="1643637"/>
            <a:ext cx="450907" cy="450906"/>
            <a:chOff x="18401612" y="2098277"/>
            <a:chExt cx="1297617" cy="1297617"/>
          </a:xfrm>
        </p:grpSpPr>
        <p:sp>
          <p:nvSpPr>
            <p:cNvPr id="601" name="Oval 600"/>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02" name="Group 601"/>
            <p:cNvGrpSpPr>
              <a:grpSpLocks noChangeAspect="1"/>
            </p:cNvGrpSpPr>
            <p:nvPr/>
          </p:nvGrpSpPr>
          <p:grpSpPr>
            <a:xfrm>
              <a:off x="18664321" y="2470996"/>
              <a:ext cx="792046" cy="577084"/>
              <a:chOff x="12957176" y="8440738"/>
              <a:chExt cx="1520825" cy="1108075"/>
            </a:xfrm>
          </p:grpSpPr>
          <p:sp>
            <p:nvSpPr>
              <p:cNvPr id="60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5"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6"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7"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8"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9"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0"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11" name="Group 610"/>
          <p:cNvGrpSpPr/>
          <p:nvPr/>
        </p:nvGrpSpPr>
        <p:grpSpPr>
          <a:xfrm>
            <a:off x="6912211" y="1643637"/>
            <a:ext cx="450907" cy="450906"/>
            <a:chOff x="18401612" y="2098277"/>
            <a:chExt cx="1297617" cy="1297617"/>
          </a:xfrm>
        </p:grpSpPr>
        <p:sp>
          <p:nvSpPr>
            <p:cNvPr id="612" name="Oval 61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13" name="Group 612"/>
            <p:cNvGrpSpPr>
              <a:grpSpLocks noChangeAspect="1"/>
            </p:cNvGrpSpPr>
            <p:nvPr/>
          </p:nvGrpSpPr>
          <p:grpSpPr>
            <a:xfrm>
              <a:off x="18664321" y="2470996"/>
              <a:ext cx="792046" cy="577084"/>
              <a:chOff x="12957176" y="8440738"/>
              <a:chExt cx="1520825" cy="1108075"/>
            </a:xfrm>
          </p:grpSpPr>
          <p:sp>
            <p:nvSpPr>
              <p:cNvPr id="61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22" name="Group 621"/>
          <p:cNvGrpSpPr/>
          <p:nvPr/>
        </p:nvGrpSpPr>
        <p:grpSpPr>
          <a:xfrm>
            <a:off x="6218641" y="1643637"/>
            <a:ext cx="450907" cy="450906"/>
            <a:chOff x="18401612" y="2098277"/>
            <a:chExt cx="1297617" cy="1297617"/>
          </a:xfrm>
        </p:grpSpPr>
        <p:sp>
          <p:nvSpPr>
            <p:cNvPr id="623" name="Oval 622"/>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24" name="Group 623"/>
            <p:cNvGrpSpPr>
              <a:grpSpLocks noChangeAspect="1"/>
            </p:cNvGrpSpPr>
            <p:nvPr/>
          </p:nvGrpSpPr>
          <p:grpSpPr>
            <a:xfrm>
              <a:off x="18664321" y="2470996"/>
              <a:ext cx="792046" cy="577084"/>
              <a:chOff x="12957176" y="8440738"/>
              <a:chExt cx="1520825" cy="1108075"/>
            </a:xfrm>
          </p:grpSpPr>
          <p:sp>
            <p:nvSpPr>
              <p:cNvPr id="62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7"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8"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9"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0"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1"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2"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33" name="Group 632"/>
          <p:cNvGrpSpPr/>
          <p:nvPr/>
        </p:nvGrpSpPr>
        <p:grpSpPr>
          <a:xfrm>
            <a:off x="5525071" y="1643637"/>
            <a:ext cx="450907" cy="450906"/>
            <a:chOff x="18401612" y="2098277"/>
            <a:chExt cx="1297617" cy="1297617"/>
          </a:xfrm>
        </p:grpSpPr>
        <p:sp>
          <p:nvSpPr>
            <p:cNvPr id="634" name="Oval 63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35" name="Group 634"/>
            <p:cNvGrpSpPr>
              <a:grpSpLocks noChangeAspect="1"/>
            </p:cNvGrpSpPr>
            <p:nvPr/>
          </p:nvGrpSpPr>
          <p:grpSpPr>
            <a:xfrm>
              <a:off x="18664321" y="2470996"/>
              <a:ext cx="792046" cy="577084"/>
              <a:chOff x="12957176" y="8440738"/>
              <a:chExt cx="1520825" cy="1108075"/>
            </a:xfrm>
          </p:grpSpPr>
          <p:sp>
            <p:nvSpPr>
              <p:cNvPr id="63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44" name="Group 643"/>
          <p:cNvGrpSpPr/>
          <p:nvPr/>
        </p:nvGrpSpPr>
        <p:grpSpPr>
          <a:xfrm>
            <a:off x="4831502" y="1643637"/>
            <a:ext cx="450907" cy="450906"/>
            <a:chOff x="18401612" y="2098277"/>
            <a:chExt cx="1297617" cy="1297617"/>
          </a:xfrm>
        </p:grpSpPr>
        <p:sp>
          <p:nvSpPr>
            <p:cNvPr id="645" name="Oval 64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46" name="Group 645"/>
            <p:cNvGrpSpPr>
              <a:grpSpLocks noChangeAspect="1"/>
            </p:cNvGrpSpPr>
            <p:nvPr/>
          </p:nvGrpSpPr>
          <p:grpSpPr>
            <a:xfrm>
              <a:off x="18664321" y="2470996"/>
              <a:ext cx="792046" cy="577084"/>
              <a:chOff x="12957176" y="8440738"/>
              <a:chExt cx="1520825" cy="1108075"/>
            </a:xfrm>
          </p:grpSpPr>
          <p:sp>
            <p:nvSpPr>
              <p:cNvPr id="64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55" name="Group 654"/>
          <p:cNvGrpSpPr/>
          <p:nvPr/>
        </p:nvGrpSpPr>
        <p:grpSpPr>
          <a:xfrm>
            <a:off x="4137931" y="1643637"/>
            <a:ext cx="450907" cy="450906"/>
            <a:chOff x="18401612" y="2098277"/>
            <a:chExt cx="1297617" cy="1297617"/>
          </a:xfrm>
        </p:grpSpPr>
        <p:sp>
          <p:nvSpPr>
            <p:cNvPr id="656" name="Oval 65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57" name="Group 656"/>
            <p:cNvGrpSpPr>
              <a:grpSpLocks noChangeAspect="1"/>
            </p:cNvGrpSpPr>
            <p:nvPr/>
          </p:nvGrpSpPr>
          <p:grpSpPr>
            <a:xfrm>
              <a:off x="18664321" y="2470996"/>
              <a:ext cx="792046" cy="577084"/>
              <a:chOff x="12957176" y="8440738"/>
              <a:chExt cx="1520825" cy="1108075"/>
            </a:xfrm>
          </p:grpSpPr>
          <p:sp>
            <p:nvSpPr>
              <p:cNvPr id="65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66" name="Group 665"/>
          <p:cNvGrpSpPr/>
          <p:nvPr/>
        </p:nvGrpSpPr>
        <p:grpSpPr>
          <a:xfrm>
            <a:off x="3444361" y="1643637"/>
            <a:ext cx="450907" cy="450906"/>
            <a:chOff x="18401612" y="2098277"/>
            <a:chExt cx="1297617" cy="1297617"/>
          </a:xfrm>
        </p:grpSpPr>
        <p:sp>
          <p:nvSpPr>
            <p:cNvPr id="667" name="Oval 666"/>
            <p:cNvSpPr/>
            <p:nvPr/>
          </p:nvSpPr>
          <p:spPr>
            <a:xfrm>
              <a:off x="18401612" y="2098277"/>
              <a:ext cx="1297617" cy="1297617"/>
            </a:xfrm>
            <a:prstGeom prst="ellipse">
              <a:avLst/>
            </a:prstGeom>
            <a:solidFill>
              <a:srgbClr val="FFFFFF"/>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68" name="Group 667"/>
            <p:cNvGrpSpPr>
              <a:grpSpLocks noChangeAspect="1"/>
            </p:cNvGrpSpPr>
            <p:nvPr/>
          </p:nvGrpSpPr>
          <p:grpSpPr>
            <a:xfrm>
              <a:off x="18664321" y="2470996"/>
              <a:ext cx="792046" cy="577084"/>
              <a:chOff x="12957176" y="8440738"/>
              <a:chExt cx="1520825" cy="1108075"/>
            </a:xfrm>
          </p:grpSpPr>
          <p:sp>
            <p:nvSpPr>
              <p:cNvPr id="66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1" name="Line 106"/>
              <p:cNvSpPr>
                <a:spLocks noChangeShapeType="1"/>
              </p:cNvSpPr>
              <p:nvPr/>
            </p:nvSpPr>
            <p:spPr bwMode="auto">
              <a:xfrm>
                <a:off x="13123863" y="8713788"/>
                <a:ext cx="530225"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2" name="Line 107"/>
              <p:cNvSpPr>
                <a:spLocks noChangeShapeType="1"/>
              </p:cNvSpPr>
              <p:nvPr/>
            </p:nvSpPr>
            <p:spPr bwMode="auto">
              <a:xfrm>
                <a:off x="13187363" y="8799513"/>
                <a:ext cx="4079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3" name="Line 108"/>
              <p:cNvSpPr>
                <a:spLocks noChangeShapeType="1"/>
              </p:cNvSpPr>
              <p:nvPr/>
            </p:nvSpPr>
            <p:spPr bwMode="auto">
              <a:xfrm>
                <a:off x="14028738" y="8986838"/>
                <a:ext cx="284163"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4" name="Line 109"/>
              <p:cNvSpPr>
                <a:spLocks noChangeShapeType="1"/>
              </p:cNvSpPr>
              <p:nvPr/>
            </p:nvSpPr>
            <p:spPr bwMode="auto">
              <a:xfrm>
                <a:off x="14028738" y="9131300"/>
                <a:ext cx="284163"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5" name="Line 110"/>
              <p:cNvSpPr>
                <a:spLocks noChangeShapeType="1"/>
              </p:cNvSpPr>
              <p:nvPr/>
            </p:nvSpPr>
            <p:spPr bwMode="auto">
              <a:xfrm>
                <a:off x="14071601" y="9056688"/>
                <a:ext cx="1920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6" name="Line 111"/>
              <p:cNvSpPr>
                <a:spLocks noChangeShapeType="1"/>
              </p:cNvSpPr>
              <p:nvPr/>
            </p:nvSpPr>
            <p:spPr bwMode="auto">
              <a:xfrm>
                <a:off x="13123863" y="8874125"/>
                <a:ext cx="3317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77" name="Group 676"/>
          <p:cNvGrpSpPr/>
          <p:nvPr/>
        </p:nvGrpSpPr>
        <p:grpSpPr>
          <a:xfrm>
            <a:off x="2750791" y="1643637"/>
            <a:ext cx="450907" cy="450906"/>
            <a:chOff x="18401612" y="2098277"/>
            <a:chExt cx="1297617" cy="1297617"/>
          </a:xfrm>
        </p:grpSpPr>
        <p:sp>
          <p:nvSpPr>
            <p:cNvPr id="678" name="Oval 67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79" name="Group 678"/>
            <p:cNvGrpSpPr>
              <a:grpSpLocks noChangeAspect="1"/>
            </p:cNvGrpSpPr>
            <p:nvPr/>
          </p:nvGrpSpPr>
          <p:grpSpPr>
            <a:xfrm>
              <a:off x="18664321" y="2470996"/>
              <a:ext cx="792046" cy="577084"/>
              <a:chOff x="12957176" y="8440738"/>
              <a:chExt cx="1520825" cy="1108075"/>
            </a:xfrm>
          </p:grpSpPr>
          <p:sp>
            <p:nvSpPr>
              <p:cNvPr id="68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88" name="Group 687"/>
          <p:cNvGrpSpPr/>
          <p:nvPr/>
        </p:nvGrpSpPr>
        <p:grpSpPr>
          <a:xfrm>
            <a:off x="2057221" y="1643637"/>
            <a:ext cx="450907" cy="450906"/>
            <a:chOff x="18401612" y="2098277"/>
            <a:chExt cx="1297617" cy="1297617"/>
          </a:xfrm>
        </p:grpSpPr>
        <p:sp>
          <p:nvSpPr>
            <p:cNvPr id="689" name="Oval 68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90" name="Group 689"/>
            <p:cNvGrpSpPr>
              <a:grpSpLocks noChangeAspect="1"/>
            </p:cNvGrpSpPr>
            <p:nvPr/>
          </p:nvGrpSpPr>
          <p:grpSpPr>
            <a:xfrm>
              <a:off x="18664321" y="2470996"/>
              <a:ext cx="792046" cy="577084"/>
              <a:chOff x="12957176" y="8440738"/>
              <a:chExt cx="1520825" cy="1108075"/>
            </a:xfrm>
          </p:grpSpPr>
          <p:sp>
            <p:nvSpPr>
              <p:cNvPr id="69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31" name="Group 830"/>
          <p:cNvGrpSpPr/>
          <p:nvPr/>
        </p:nvGrpSpPr>
        <p:grpSpPr>
          <a:xfrm>
            <a:off x="9686492" y="2249828"/>
            <a:ext cx="450907" cy="450906"/>
            <a:chOff x="18401612" y="2098277"/>
            <a:chExt cx="1297617" cy="1297617"/>
          </a:xfrm>
        </p:grpSpPr>
        <p:sp>
          <p:nvSpPr>
            <p:cNvPr id="832" name="Oval 83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33" name="Group 832"/>
            <p:cNvGrpSpPr>
              <a:grpSpLocks noChangeAspect="1"/>
            </p:cNvGrpSpPr>
            <p:nvPr/>
          </p:nvGrpSpPr>
          <p:grpSpPr>
            <a:xfrm>
              <a:off x="18664321" y="2470996"/>
              <a:ext cx="792046" cy="577084"/>
              <a:chOff x="12957176" y="8440738"/>
              <a:chExt cx="1520825" cy="1108075"/>
            </a:xfrm>
          </p:grpSpPr>
          <p:sp>
            <p:nvSpPr>
              <p:cNvPr id="83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42" name="Group 841"/>
          <p:cNvGrpSpPr/>
          <p:nvPr/>
        </p:nvGrpSpPr>
        <p:grpSpPr>
          <a:xfrm>
            <a:off x="8992922" y="2249828"/>
            <a:ext cx="450907" cy="450906"/>
            <a:chOff x="18401612" y="2098277"/>
            <a:chExt cx="1297617" cy="1297617"/>
          </a:xfrm>
        </p:grpSpPr>
        <p:sp>
          <p:nvSpPr>
            <p:cNvPr id="843" name="Oval 84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44" name="Group 843"/>
            <p:cNvGrpSpPr>
              <a:grpSpLocks noChangeAspect="1"/>
            </p:cNvGrpSpPr>
            <p:nvPr/>
          </p:nvGrpSpPr>
          <p:grpSpPr>
            <a:xfrm>
              <a:off x="18664321" y="2470996"/>
              <a:ext cx="792046" cy="577084"/>
              <a:chOff x="12957176" y="8440738"/>
              <a:chExt cx="1520825" cy="1108075"/>
            </a:xfrm>
          </p:grpSpPr>
          <p:sp>
            <p:nvSpPr>
              <p:cNvPr id="84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53" name="Group 852"/>
          <p:cNvGrpSpPr/>
          <p:nvPr/>
        </p:nvGrpSpPr>
        <p:grpSpPr>
          <a:xfrm>
            <a:off x="8299351" y="2249828"/>
            <a:ext cx="450907" cy="450906"/>
            <a:chOff x="18401612" y="2098277"/>
            <a:chExt cx="1297617" cy="1297617"/>
          </a:xfrm>
        </p:grpSpPr>
        <p:sp>
          <p:nvSpPr>
            <p:cNvPr id="854" name="Oval 85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55" name="Group 854"/>
            <p:cNvGrpSpPr>
              <a:grpSpLocks noChangeAspect="1"/>
            </p:cNvGrpSpPr>
            <p:nvPr/>
          </p:nvGrpSpPr>
          <p:grpSpPr>
            <a:xfrm>
              <a:off x="18664321" y="2470996"/>
              <a:ext cx="792046" cy="577084"/>
              <a:chOff x="12957176" y="8440738"/>
              <a:chExt cx="1520825" cy="1108075"/>
            </a:xfrm>
          </p:grpSpPr>
          <p:sp>
            <p:nvSpPr>
              <p:cNvPr id="85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64" name="Group 863"/>
          <p:cNvGrpSpPr/>
          <p:nvPr/>
        </p:nvGrpSpPr>
        <p:grpSpPr>
          <a:xfrm>
            <a:off x="7605781" y="2249828"/>
            <a:ext cx="450907" cy="450906"/>
            <a:chOff x="18401612" y="2098277"/>
            <a:chExt cx="1297617" cy="1297617"/>
          </a:xfrm>
        </p:grpSpPr>
        <p:sp>
          <p:nvSpPr>
            <p:cNvPr id="865" name="Oval 86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66" name="Group 865"/>
            <p:cNvGrpSpPr>
              <a:grpSpLocks noChangeAspect="1"/>
            </p:cNvGrpSpPr>
            <p:nvPr/>
          </p:nvGrpSpPr>
          <p:grpSpPr>
            <a:xfrm>
              <a:off x="18664321" y="2470996"/>
              <a:ext cx="792046" cy="577084"/>
              <a:chOff x="12957176" y="8440738"/>
              <a:chExt cx="1520825" cy="1108075"/>
            </a:xfrm>
          </p:grpSpPr>
          <p:sp>
            <p:nvSpPr>
              <p:cNvPr id="86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75" name="Group 874"/>
          <p:cNvGrpSpPr/>
          <p:nvPr/>
        </p:nvGrpSpPr>
        <p:grpSpPr>
          <a:xfrm>
            <a:off x="6912211" y="2249828"/>
            <a:ext cx="450907" cy="450906"/>
            <a:chOff x="18401612" y="2098277"/>
            <a:chExt cx="1297617" cy="1297617"/>
          </a:xfrm>
        </p:grpSpPr>
        <p:sp>
          <p:nvSpPr>
            <p:cNvPr id="876" name="Oval 875"/>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77" name="Group 876"/>
            <p:cNvGrpSpPr>
              <a:grpSpLocks noChangeAspect="1"/>
            </p:cNvGrpSpPr>
            <p:nvPr/>
          </p:nvGrpSpPr>
          <p:grpSpPr>
            <a:xfrm>
              <a:off x="18664321" y="2470996"/>
              <a:ext cx="792046" cy="577084"/>
              <a:chOff x="12957176" y="8440738"/>
              <a:chExt cx="1520825" cy="1108075"/>
            </a:xfrm>
          </p:grpSpPr>
          <p:sp>
            <p:nvSpPr>
              <p:cNvPr id="87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0"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1"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2"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3"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4"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5"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86" name="Group 885"/>
          <p:cNvGrpSpPr/>
          <p:nvPr/>
        </p:nvGrpSpPr>
        <p:grpSpPr>
          <a:xfrm>
            <a:off x="6218641" y="2249828"/>
            <a:ext cx="450907" cy="450906"/>
            <a:chOff x="18401612" y="2098277"/>
            <a:chExt cx="1297617" cy="1297617"/>
          </a:xfrm>
        </p:grpSpPr>
        <p:sp>
          <p:nvSpPr>
            <p:cNvPr id="887" name="Oval 88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88" name="Group 887"/>
            <p:cNvGrpSpPr>
              <a:grpSpLocks noChangeAspect="1"/>
            </p:cNvGrpSpPr>
            <p:nvPr/>
          </p:nvGrpSpPr>
          <p:grpSpPr>
            <a:xfrm>
              <a:off x="18664321" y="2470996"/>
              <a:ext cx="792046" cy="577084"/>
              <a:chOff x="12957176" y="8440738"/>
              <a:chExt cx="1520825" cy="1108075"/>
            </a:xfrm>
          </p:grpSpPr>
          <p:sp>
            <p:nvSpPr>
              <p:cNvPr id="88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97" name="Group 896"/>
          <p:cNvGrpSpPr/>
          <p:nvPr/>
        </p:nvGrpSpPr>
        <p:grpSpPr>
          <a:xfrm>
            <a:off x="5525071" y="2249828"/>
            <a:ext cx="450907" cy="450906"/>
            <a:chOff x="18401612" y="2098277"/>
            <a:chExt cx="1297617" cy="1297617"/>
          </a:xfrm>
        </p:grpSpPr>
        <p:sp>
          <p:nvSpPr>
            <p:cNvPr id="898" name="Oval 897"/>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99" name="Group 898"/>
            <p:cNvGrpSpPr>
              <a:grpSpLocks noChangeAspect="1"/>
            </p:cNvGrpSpPr>
            <p:nvPr/>
          </p:nvGrpSpPr>
          <p:grpSpPr>
            <a:xfrm>
              <a:off x="18664321" y="2470996"/>
              <a:ext cx="792046" cy="577084"/>
              <a:chOff x="12957176" y="8440738"/>
              <a:chExt cx="1520825" cy="1108075"/>
            </a:xfrm>
          </p:grpSpPr>
          <p:sp>
            <p:nvSpPr>
              <p:cNvPr id="90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2"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3"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4"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5"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6"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7"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08" name="Group 907"/>
          <p:cNvGrpSpPr/>
          <p:nvPr/>
        </p:nvGrpSpPr>
        <p:grpSpPr>
          <a:xfrm>
            <a:off x="4831502" y="2249828"/>
            <a:ext cx="450907" cy="450906"/>
            <a:chOff x="18401612" y="2098277"/>
            <a:chExt cx="1297617" cy="1297617"/>
          </a:xfrm>
        </p:grpSpPr>
        <p:sp>
          <p:nvSpPr>
            <p:cNvPr id="909" name="Oval 90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10" name="Group 909"/>
            <p:cNvGrpSpPr>
              <a:grpSpLocks noChangeAspect="1"/>
            </p:cNvGrpSpPr>
            <p:nvPr/>
          </p:nvGrpSpPr>
          <p:grpSpPr>
            <a:xfrm>
              <a:off x="18664321" y="2470996"/>
              <a:ext cx="792046" cy="577084"/>
              <a:chOff x="12957176" y="8440738"/>
              <a:chExt cx="1520825" cy="1108075"/>
            </a:xfrm>
          </p:grpSpPr>
          <p:sp>
            <p:nvSpPr>
              <p:cNvPr id="91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19" name="Group 918"/>
          <p:cNvGrpSpPr/>
          <p:nvPr/>
        </p:nvGrpSpPr>
        <p:grpSpPr>
          <a:xfrm>
            <a:off x="4137931" y="2249828"/>
            <a:ext cx="450907" cy="450906"/>
            <a:chOff x="18401612" y="2098277"/>
            <a:chExt cx="1297617" cy="1297617"/>
          </a:xfrm>
        </p:grpSpPr>
        <p:sp>
          <p:nvSpPr>
            <p:cNvPr id="920" name="Oval 91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21" name="Group 920"/>
            <p:cNvGrpSpPr>
              <a:grpSpLocks noChangeAspect="1"/>
            </p:cNvGrpSpPr>
            <p:nvPr/>
          </p:nvGrpSpPr>
          <p:grpSpPr>
            <a:xfrm>
              <a:off x="18664321" y="2470996"/>
              <a:ext cx="792046" cy="577084"/>
              <a:chOff x="12957176" y="8440738"/>
              <a:chExt cx="1520825" cy="1108075"/>
            </a:xfrm>
          </p:grpSpPr>
          <p:sp>
            <p:nvSpPr>
              <p:cNvPr id="92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30" name="Group 929"/>
          <p:cNvGrpSpPr/>
          <p:nvPr/>
        </p:nvGrpSpPr>
        <p:grpSpPr>
          <a:xfrm>
            <a:off x="3444361" y="2249828"/>
            <a:ext cx="450907" cy="450906"/>
            <a:chOff x="18401612" y="2098277"/>
            <a:chExt cx="1297617" cy="1297617"/>
          </a:xfrm>
        </p:grpSpPr>
        <p:sp>
          <p:nvSpPr>
            <p:cNvPr id="931" name="Oval 930"/>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32" name="Group 931"/>
            <p:cNvGrpSpPr>
              <a:grpSpLocks noChangeAspect="1"/>
            </p:cNvGrpSpPr>
            <p:nvPr/>
          </p:nvGrpSpPr>
          <p:grpSpPr>
            <a:xfrm>
              <a:off x="18664321" y="2470996"/>
              <a:ext cx="792046" cy="577084"/>
              <a:chOff x="12957176" y="8440738"/>
              <a:chExt cx="1520825" cy="1108075"/>
            </a:xfrm>
          </p:grpSpPr>
          <p:sp>
            <p:nvSpPr>
              <p:cNvPr id="93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5"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6"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7"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8"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9"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0"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41" name="Group 940"/>
          <p:cNvGrpSpPr/>
          <p:nvPr/>
        </p:nvGrpSpPr>
        <p:grpSpPr>
          <a:xfrm>
            <a:off x="2750791" y="2249828"/>
            <a:ext cx="450907" cy="450906"/>
            <a:chOff x="18401612" y="2098277"/>
            <a:chExt cx="1297617" cy="1297617"/>
          </a:xfrm>
        </p:grpSpPr>
        <p:sp>
          <p:nvSpPr>
            <p:cNvPr id="942" name="Oval 94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43" name="Group 942"/>
            <p:cNvGrpSpPr>
              <a:grpSpLocks noChangeAspect="1"/>
            </p:cNvGrpSpPr>
            <p:nvPr/>
          </p:nvGrpSpPr>
          <p:grpSpPr>
            <a:xfrm>
              <a:off x="18664321" y="2470996"/>
              <a:ext cx="792046" cy="577084"/>
              <a:chOff x="12957176" y="8440738"/>
              <a:chExt cx="1520825" cy="1108075"/>
            </a:xfrm>
          </p:grpSpPr>
          <p:sp>
            <p:nvSpPr>
              <p:cNvPr id="94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52" name="Group 951"/>
          <p:cNvGrpSpPr/>
          <p:nvPr/>
        </p:nvGrpSpPr>
        <p:grpSpPr>
          <a:xfrm>
            <a:off x="2057221" y="2249828"/>
            <a:ext cx="450907" cy="450906"/>
            <a:chOff x="18401612" y="2098277"/>
            <a:chExt cx="1297617" cy="1297617"/>
          </a:xfrm>
        </p:grpSpPr>
        <p:sp>
          <p:nvSpPr>
            <p:cNvPr id="953" name="Oval 95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54" name="Group 953"/>
            <p:cNvGrpSpPr>
              <a:grpSpLocks noChangeAspect="1"/>
            </p:cNvGrpSpPr>
            <p:nvPr/>
          </p:nvGrpSpPr>
          <p:grpSpPr>
            <a:xfrm>
              <a:off x="18664321" y="2470996"/>
              <a:ext cx="792046" cy="577084"/>
              <a:chOff x="12957176" y="8440738"/>
              <a:chExt cx="1520825" cy="1108075"/>
            </a:xfrm>
          </p:grpSpPr>
          <p:sp>
            <p:nvSpPr>
              <p:cNvPr id="95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63" name="Group 962"/>
          <p:cNvGrpSpPr/>
          <p:nvPr/>
        </p:nvGrpSpPr>
        <p:grpSpPr>
          <a:xfrm>
            <a:off x="9686492" y="2856019"/>
            <a:ext cx="450907" cy="450906"/>
            <a:chOff x="18401612" y="2098277"/>
            <a:chExt cx="1297617" cy="1297617"/>
          </a:xfrm>
        </p:grpSpPr>
        <p:sp>
          <p:nvSpPr>
            <p:cNvPr id="964" name="Oval 963"/>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65" name="Group 964"/>
            <p:cNvGrpSpPr>
              <a:grpSpLocks noChangeAspect="1"/>
            </p:cNvGrpSpPr>
            <p:nvPr/>
          </p:nvGrpSpPr>
          <p:grpSpPr>
            <a:xfrm>
              <a:off x="18664321" y="2470996"/>
              <a:ext cx="792046" cy="577084"/>
              <a:chOff x="12957176" y="8440738"/>
              <a:chExt cx="1520825" cy="1108075"/>
            </a:xfrm>
          </p:grpSpPr>
          <p:sp>
            <p:nvSpPr>
              <p:cNvPr id="96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8"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9"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0"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1"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2"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3"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74" name="Group 973"/>
          <p:cNvGrpSpPr/>
          <p:nvPr/>
        </p:nvGrpSpPr>
        <p:grpSpPr>
          <a:xfrm>
            <a:off x="8992922" y="2856019"/>
            <a:ext cx="450907" cy="450906"/>
            <a:chOff x="18401612" y="2098277"/>
            <a:chExt cx="1297617" cy="1297617"/>
          </a:xfrm>
        </p:grpSpPr>
        <p:sp>
          <p:nvSpPr>
            <p:cNvPr id="975" name="Oval 97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76" name="Group 975"/>
            <p:cNvGrpSpPr>
              <a:grpSpLocks noChangeAspect="1"/>
            </p:cNvGrpSpPr>
            <p:nvPr/>
          </p:nvGrpSpPr>
          <p:grpSpPr>
            <a:xfrm>
              <a:off x="18664321" y="2470996"/>
              <a:ext cx="792046" cy="577084"/>
              <a:chOff x="12957176" y="8440738"/>
              <a:chExt cx="1520825" cy="1108075"/>
            </a:xfrm>
          </p:grpSpPr>
          <p:sp>
            <p:nvSpPr>
              <p:cNvPr id="97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85" name="Group 984"/>
          <p:cNvGrpSpPr/>
          <p:nvPr/>
        </p:nvGrpSpPr>
        <p:grpSpPr>
          <a:xfrm>
            <a:off x="8299351" y="2856019"/>
            <a:ext cx="450907" cy="450906"/>
            <a:chOff x="18401612" y="2098277"/>
            <a:chExt cx="1297617" cy="1297617"/>
          </a:xfrm>
        </p:grpSpPr>
        <p:sp>
          <p:nvSpPr>
            <p:cNvPr id="986" name="Oval 98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87" name="Group 986"/>
            <p:cNvGrpSpPr>
              <a:grpSpLocks noChangeAspect="1"/>
            </p:cNvGrpSpPr>
            <p:nvPr/>
          </p:nvGrpSpPr>
          <p:grpSpPr>
            <a:xfrm>
              <a:off x="18664321" y="2470996"/>
              <a:ext cx="792046" cy="577084"/>
              <a:chOff x="12957176" y="8440738"/>
              <a:chExt cx="1520825" cy="1108075"/>
            </a:xfrm>
          </p:grpSpPr>
          <p:sp>
            <p:nvSpPr>
              <p:cNvPr id="98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96" name="Group 995"/>
          <p:cNvGrpSpPr/>
          <p:nvPr/>
        </p:nvGrpSpPr>
        <p:grpSpPr>
          <a:xfrm>
            <a:off x="7605781" y="2856019"/>
            <a:ext cx="450907" cy="450906"/>
            <a:chOff x="18401612" y="2098277"/>
            <a:chExt cx="1297617" cy="1297617"/>
          </a:xfrm>
        </p:grpSpPr>
        <p:sp>
          <p:nvSpPr>
            <p:cNvPr id="997" name="Oval 99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98" name="Group 997"/>
            <p:cNvGrpSpPr>
              <a:grpSpLocks noChangeAspect="1"/>
            </p:cNvGrpSpPr>
            <p:nvPr/>
          </p:nvGrpSpPr>
          <p:grpSpPr>
            <a:xfrm>
              <a:off x="18664321" y="2470996"/>
              <a:ext cx="792046" cy="577084"/>
              <a:chOff x="12957176" y="8440738"/>
              <a:chExt cx="1520825" cy="1108075"/>
            </a:xfrm>
          </p:grpSpPr>
          <p:sp>
            <p:nvSpPr>
              <p:cNvPr id="99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07" name="Group 1006"/>
          <p:cNvGrpSpPr/>
          <p:nvPr/>
        </p:nvGrpSpPr>
        <p:grpSpPr>
          <a:xfrm>
            <a:off x="6912211" y="2856019"/>
            <a:ext cx="450907" cy="450906"/>
            <a:chOff x="18401612" y="2098277"/>
            <a:chExt cx="1297617" cy="1297617"/>
          </a:xfrm>
        </p:grpSpPr>
        <p:sp>
          <p:nvSpPr>
            <p:cNvPr id="1008" name="Oval 100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09" name="Group 1008"/>
            <p:cNvGrpSpPr>
              <a:grpSpLocks noChangeAspect="1"/>
            </p:cNvGrpSpPr>
            <p:nvPr/>
          </p:nvGrpSpPr>
          <p:grpSpPr>
            <a:xfrm>
              <a:off x="18664321" y="2470996"/>
              <a:ext cx="792046" cy="577084"/>
              <a:chOff x="12957176" y="8440738"/>
              <a:chExt cx="1520825" cy="1108075"/>
            </a:xfrm>
          </p:grpSpPr>
          <p:sp>
            <p:nvSpPr>
              <p:cNvPr id="101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18" name="Group 1017"/>
          <p:cNvGrpSpPr/>
          <p:nvPr/>
        </p:nvGrpSpPr>
        <p:grpSpPr>
          <a:xfrm>
            <a:off x="6218641" y="2856019"/>
            <a:ext cx="450907" cy="450906"/>
            <a:chOff x="18401612" y="2098277"/>
            <a:chExt cx="1297617" cy="1297617"/>
          </a:xfrm>
        </p:grpSpPr>
        <p:sp>
          <p:nvSpPr>
            <p:cNvPr id="1019" name="Oval 101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20" name="Group 1019"/>
            <p:cNvGrpSpPr>
              <a:grpSpLocks noChangeAspect="1"/>
            </p:cNvGrpSpPr>
            <p:nvPr/>
          </p:nvGrpSpPr>
          <p:grpSpPr>
            <a:xfrm>
              <a:off x="18664321" y="2470996"/>
              <a:ext cx="792046" cy="577084"/>
              <a:chOff x="12957176" y="8440738"/>
              <a:chExt cx="1520825" cy="1108075"/>
            </a:xfrm>
          </p:grpSpPr>
          <p:sp>
            <p:nvSpPr>
              <p:cNvPr id="102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29" name="Group 1028"/>
          <p:cNvGrpSpPr/>
          <p:nvPr/>
        </p:nvGrpSpPr>
        <p:grpSpPr>
          <a:xfrm>
            <a:off x="5525071" y="2856019"/>
            <a:ext cx="450907" cy="450906"/>
            <a:chOff x="18401612" y="2098277"/>
            <a:chExt cx="1297617" cy="1297617"/>
          </a:xfrm>
        </p:grpSpPr>
        <p:sp>
          <p:nvSpPr>
            <p:cNvPr id="1030" name="Oval 102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31" name="Group 1030"/>
            <p:cNvGrpSpPr>
              <a:grpSpLocks noChangeAspect="1"/>
            </p:cNvGrpSpPr>
            <p:nvPr/>
          </p:nvGrpSpPr>
          <p:grpSpPr>
            <a:xfrm>
              <a:off x="18664321" y="2470996"/>
              <a:ext cx="792046" cy="577084"/>
              <a:chOff x="12957176" y="8440738"/>
              <a:chExt cx="1520825" cy="1108075"/>
            </a:xfrm>
          </p:grpSpPr>
          <p:sp>
            <p:nvSpPr>
              <p:cNvPr id="103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40" name="Group 1039"/>
          <p:cNvGrpSpPr/>
          <p:nvPr/>
        </p:nvGrpSpPr>
        <p:grpSpPr>
          <a:xfrm>
            <a:off x="4831502" y="2856019"/>
            <a:ext cx="450907" cy="450906"/>
            <a:chOff x="18401612" y="2098277"/>
            <a:chExt cx="1297617" cy="1297617"/>
          </a:xfrm>
        </p:grpSpPr>
        <p:sp>
          <p:nvSpPr>
            <p:cNvPr id="1041" name="Oval 1040"/>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42" name="Group 1041"/>
            <p:cNvGrpSpPr>
              <a:grpSpLocks noChangeAspect="1"/>
            </p:cNvGrpSpPr>
            <p:nvPr/>
          </p:nvGrpSpPr>
          <p:grpSpPr>
            <a:xfrm>
              <a:off x="18664321" y="2470996"/>
              <a:ext cx="792046" cy="577084"/>
              <a:chOff x="12957176" y="8440738"/>
              <a:chExt cx="1520825" cy="1108075"/>
            </a:xfrm>
          </p:grpSpPr>
          <p:sp>
            <p:nvSpPr>
              <p:cNvPr id="104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5"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6"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7"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8"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9"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0"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51" name="Group 1050"/>
          <p:cNvGrpSpPr/>
          <p:nvPr/>
        </p:nvGrpSpPr>
        <p:grpSpPr>
          <a:xfrm>
            <a:off x="4137931" y="2856019"/>
            <a:ext cx="450907" cy="450906"/>
            <a:chOff x="18401612" y="2098277"/>
            <a:chExt cx="1297617" cy="1297617"/>
          </a:xfrm>
        </p:grpSpPr>
        <p:sp>
          <p:nvSpPr>
            <p:cNvPr id="1052" name="Oval 105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53" name="Group 1052"/>
            <p:cNvGrpSpPr>
              <a:grpSpLocks noChangeAspect="1"/>
            </p:cNvGrpSpPr>
            <p:nvPr/>
          </p:nvGrpSpPr>
          <p:grpSpPr>
            <a:xfrm>
              <a:off x="18664321" y="2470996"/>
              <a:ext cx="792046" cy="577084"/>
              <a:chOff x="12957176" y="8440738"/>
              <a:chExt cx="1520825" cy="1108075"/>
            </a:xfrm>
          </p:grpSpPr>
          <p:sp>
            <p:nvSpPr>
              <p:cNvPr id="105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62" name="Group 1061"/>
          <p:cNvGrpSpPr/>
          <p:nvPr/>
        </p:nvGrpSpPr>
        <p:grpSpPr>
          <a:xfrm>
            <a:off x="3444361" y="2856019"/>
            <a:ext cx="450907" cy="450906"/>
            <a:chOff x="18401612" y="2098277"/>
            <a:chExt cx="1297617" cy="1297617"/>
          </a:xfrm>
        </p:grpSpPr>
        <p:sp>
          <p:nvSpPr>
            <p:cNvPr id="1063" name="Oval 106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64" name="Group 1063"/>
            <p:cNvGrpSpPr>
              <a:grpSpLocks noChangeAspect="1"/>
            </p:cNvGrpSpPr>
            <p:nvPr/>
          </p:nvGrpSpPr>
          <p:grpSpPr>
            <a:xfrm>
              <a:off x="18664321" y="2470996"/>
              <a:ext cx="792046" cy="577084"/>
              <a:chOff x="12957176" y="8440738"/>
              <a:chExt cx="1520825" cy="1108075"/>
            </a:xfrm>
          </p:grpSpPr>
          <p:sp>
            <p:nvSpPr>
              <p:cNvPr id="106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73" name="Group 1072"/>
          <p:cNvGrpSpPr/>
          <p:nvPr/>
        </p:nvGrpSpPr>
        <p:grpSpPr>
          <a:xfrm>
            <a:off x="2750791" y="2856019"/>
            <a:ext cx="450907" cy="450906"/>
            <a:chOff x="18401612" y="2098277"/>
            <a:chExt cx="1297617" cy="1297617"/>
          </a:xfrm>
        </p:grpSpPr>
        <p:sp>
          <p:nvSpPr>
            <p:cNvPr id="1074" name="Oval 1073"/>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75" name="Group 1074"/>
            <p:cNvGrpSpPr>
              <a:grpSpLocks noChangeAspect="1"/>
            </p:cNvGrpSpPr>
            <p:nvPr/>
          </p:nvGrpSpPr>
          <p:grpSpPr>
            <a:xfrm>
              <a:off x="18664321" y="2470996"/>
              <a:ext cx="792046" cy="577084"/>
              <a:chOff x="12957176" y="8440738"/>
              <a:chExt cx="1520825" cy="1108075"/>
            </a:xfrm>
          </p:grpSpPr>
          <p:sp>
            <p:nvSpPr>
              <p:cNvPr id="107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8"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9"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0"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1"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2"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3"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84" name="Group 1083"/>
          <p:cNvGrpSpPr/>
          <p:nvPr/>
        </p:nvGrpSpPr>
        <p:grpSpPr>
          <a:xfrm>
            <a:off x="2057221" y="2856019"/>
            <a:ext cx="450907" cy="450906"/>
            <a:chOff x="18401612" y="2098277"/>
            <a:chExt cx="1297617" cy="1297617"/>
          </a:xfrm>
        </p:grpSpPr>
        <p:sp>
          <p:nvSpPr>
            <p:cNvPr id="1085" name="Oval 108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86" name="Group 1085"/>
            <p:cNvGrpSpPr>
              <a:grpSpLocks noChangeAspect="1"/>
            </p:cNvGrpSpPr>
            <p:nvPr/>
          </p:nvGrpSpPr>
          <p:grpSpPr>
            <a:xfrm>
              <a:off x="18664321" y="2470996"/>
              <a:ext cx="792046" cy="577084"/>
              <a:chOff x="12957176" y="8440738"/>
              <a:chExt cx="1520825" cy="1108075"/>
            </a:xfrm>
          </p:grpSpPr>
          <p:sp>
            <p:nvSpPr>
              <p:cNvPr id="108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spTree>
    <p:extLst>
      <p:ext uri="{BB962C8B-B14F-4D97-AF65-F5344CB8AC3E}">
        <p14:creationId xmlns:p14="http://schemas.microsoft.com/office/powerpoint/2010/main" val="39202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2.51627E-6 7.13295E-7 L -0.01744 0.20736 " pathEditMode="relative" rAng="0" ptsTypes="AA">
                                      <p:cBhvr>
                                        <p:cTn id="9" dur="1000" fill="hold"/>
                                        <p:tgtEl>
                                          <p:spTgt spid="1073"/>
                                        </p:tgtEl>
                                        <p:attrNameLst>
                                          <p:attrName>ppt_x</p:attrName>
                                          <p:attrName>ppt_y</p:attrName>
                                        </p:attrNameLst>
                                      </p:cBhvr>
                                      <p:rCtr x="-876" y="10368"/>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3.5141E-6 9.81359E-7 L -0.27419 0.4024 " pathEditMode="relative" rAng="0" ptsTypes="AA">
                                      <p:cBhvr>
                                        <p:cTn id="12" dur="1000" fill="hold"/>
                                        <p:tgtEl>
                                          <p:spTgt spid="622"/>
                                        </p:tgtEl>
                                        <p:attrNameLst>
                                          <p:attrName>ppt_x</p:attrName>
                                          <p:attrName>ppt_y</p:attrName>
                                        </p:attrNameLst>
                                      </p:cBhvr>
                                      <p:rCtr x="-13709" y="20120"/>
                                    </p:animMotion>
                                  </p:childTnLst>
                                </p:cTn>
                              </p:par>
                            </p:childTnLst>
                          </p:cTn>
                        </p:par>
                        <p:par>
                          <p:cTn id="13" fill="hold">
                            <p:stCondLst>
                              <p:cond delay="2000"/>
                            </p:stCondLst>
                            <p:childTnLst>
                              <p:par>
                                <p:cTn id="14" presetID="0" presetClass="path" presetSubtype="0" accel="50000" decel="50000" fill="hold" nodeType="afterEffect">
                                  <p:stCondLst>
                                    <p:cond delay="0"/>
                                  </p:stCondLst>
                                  <p:childTnLst>
                                    <p:animMotion origin="layout" path="M -2.73319E-6 9.81359E-7 L -0.35496 0.4024 " pathEditMode="relative" rAng="0" ptsTypes="AA">
                                      <p:cBhvr>
                                        <p:cTn id="15" dur="1000" fill="hold"/>
                                        <p:tgtEl>
                                          <p:spTgt spid="600"/>
                                        </p:tgtEl>
                                        <p:attrNameLst>
                                          <p:attrName>ppt_x</p:attrName>
                                          <p:attrName>ppt_y</p:attrName>
                                        </p:attrNameLst>
                                      </p:cBhvr>
                                      <p:rCtr x="-17753" y="20120"/>
                                    </p:animMotion>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0" presetClass="path" presetSubtype="0" accel="50000" decel="50000" fill="hold" nodeType="afterEffect">
                                  <p:stCondLst>
                                    <p:cond delay="0"/>
                                  </p:stCondLst>
                                  <p:childTnLst>
                                    <p:animMotion origin="layout" path="M 5.16269E-6 -3.16746E-6 L 0.17571 0.40872 " pathEditMode="relative" ptsTypes="AA">
                                      <p:cBhvr>
                                        <p:cTn id="21" dur="1000" fill="hold"/>
                                        <p:tgtEl>
                                          <p:spTgt spid="666"/>
                                        </p:tgtEl>
                                        <p:attrNameLst>
                                          <p:attrName>ppt_x</p:attrName>
                                          <p:attrName>ppt_y</p:attrName>
                                        </p:attrNameLst>
                                      </p:cBhvr>
                                    </p:animMotion>
                                  </p:childTnLst>
                                </p:cTn>
                              </p:par>
                            </p:childTnLst>
                          </p:cTn>
                        </p:par>
                        <p:par>
                          <p:cTn id="22" fill="hold">
                            <p:stCondLst>
                              <p:cond delay="4000"/>
                            </p:stCondLst>
                            <p:childTnLst>
                              <p:par>
                                <p:cTn id="23" presetID="0" presetClass="path" presetSubtype="0" accel="50000" decel="50000" fill="hold" nodeType="afterEffect">
                                  <p:stCondLst>
                                    <p:cond delay="0"/>
                                  </p:stCondLst>
                                  <p:childTnLst>
                                    <p:animMotion origin="layout" path="M -2.62473E-6 1.2864E-6 L 0.08547 0.21999 " pathEditMode="relative" ptsTypes="AA">
                                      <p:cBhvr>
                                        <p:cTn id="24" dur="1000" fill="hold"/>
                                        <p:tgtEl>
                                          <p:spTgt spid="1040"/>
                                        </p:tgtEl>
                                        <p:attrNameLst>
                                          <p:attrName>ppt_x</p:attrName>
                                          <p:attrName>ppt_y</p:attrName>
                                        </p:attrNameLst>
                                      </p:cBhvr>
                                    </p:animMotion>
                                  </p:childTnLst>
                                </p:cTn>
                              </p:par>
                            </p:childTnLst>
                          </p:cTn>
                        </p:par>
                        <p:par>
                          <p:cTn id="25" fill="hold">
                            <p:stCondLst>
                              <p:cond delay="5000"/>
                            </p:stCondLst>
                            <p:childTnLst>
                              <p:par>
                                <p:cTn id="26" presetID="0" presetClass="path" presetSubtype="0" accel="50000" decel="50000" fill="hold" nodeType="afterEffect">
                                  <p:stCondLst>
                                    <p:cond delay="0"/>
                                  </p:stCondLst>
                                  <p:childTnLst>
                                    <p:animMotion origin="layout" path="M -1.82213E-6 -2.37868E-6 L -0.06412 0.30889 " pathEditMode="relative" ptsTypes="AA">
                                      <p:cBhvr>
                                        <p:cTn id="27" dur="1000" fill="hold"/>
                                        <p:tgtEl>
                                          <p:spTgt spid="875"/>
                                        </p:tgtEl>
                                        <p:attrNameLst>
                                          <p:attrName>ppt_x</p:attrName>
                                          <p:attrName>ppt_y</p:attrName>
                                        </p:attrNameLst>
                                      </p:cBhvr>
                                    </p:animMotion>
                                  </p:childTnLst>
                                </p:cTn>
                              </p:par>
                            </p:childTnLst>
                          </p:cTn>
                        </p:par>
                        <p:par>
                          <p:cTn id="28" fill="hold">
                            <p:stCondLst>
                              <p:cond delay="6000"/>
                            </p:stCondLst>
                            <p:childTnLst>
                              <p:par>
                                <p:cTn id="29" presetID="1"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6000"/>
                            </p:stCondLst>
                            <p:childTnLst>
                              <p:par>
                                <p:cTn id="32" presetID="0" presetClass="path" presetSubtype="0" accel="50000" decel="50000" fill="hold" nodeType="afterEffect">
                                  <p:stCondLst>
                                    <p:cond delay="0"/>
                                  </p:stCondLst>
                                  <p:childTnLst>
                                    <p:animMotion origin="layout" path="M -3.99132E-6 8.47327E-7 L 0.41475 0.31197 " pathEditMode="relative" rAng="0" ptsTypes="AA">
                                      <p:cBhvr>
                                        <p:cTn id="33" dur="1000" fill="hold"/>
                                        <p:tgtEl>
                                          <p:spTgt spid="930"/>
                                        </p:tgtEl>
                                        <p:attrNameLst>
                                          <p:attrName>ppt_x</p:attrName>
                                          <p:attrName>ppt_y</p:attrName>
                                        </p:attrNameLst>
                                      </p:cBhvr>
                                      <p:rCtr x="20738" y="15591"/>
                                    </p:animMotion>
                                  </p:childTnLst>
                                </p:cTn>
                              </p:par>
                            </p:childTnLst>
                          </p:cTn>
                        </p:par>
                        <p:par>
                          <p:cTn id="34" fill="hold">
                            <p:stCondLst>
                              <p:cond delay="7000"/>
                            </p:stCondLst>
                            <p:childTnLst>
                              <p:par>
                                <p:cTn id="35" presetID="0" presetClass="path" presetSubtype="0" accel="50000" decel="50000" fill="hold" nodeType="afterEffect">
                                  <p:stCondLst>
                                    <p:cond delay="0"/>
                                  </p:stCondLst>
                                  <p:childTnLst>
                                    <p:animMotion origin="layout" path="M 2.1692E-8 8.47327E-7 L 0.2715 0.31351 " pathEditMode="relative" rAng="0" ptsTypes="AA">
                                      <p:cBhvr>
                                        <p:cTn id="36" dur="1000" fill="hold"/>
                                        <p:tgtEl>
                                          <p:spTgt spid="897"/>
                                        </p:tgtEl>
                                        <p:attrNameLst>
                                          <p:attrName>ppt_x</p:attrName>
                                          <p:attrName>ppt_y</p:attrName>
                                        </p:attrNameLst>
                                      </p:cBhvr>
                                      <p:rCtr x="13570" y="15668"/>
                                    </p:animMotion>
                                  </p:childTnLst>
                                </p:cTn>
                              </p:par>
                            </p:childTnLst>
                          </p:cTn>
                        </p:par>
                        <p:par>
                          <p:cTn id="37" fill="hold">
                            <p:stCondLst>
                              <p:cond delay="8000"/>
                            </p:stCondLst>
                            <p:childTnLst>
                              <p:par>
                                <p:cTn id="38" presetID="0" presetClass="path" presetSubtype="0" accel="50000" decel="50000" fill="hold" nodeType="afterEffect">
                                  <p:stCondLst>
                                    <p:cond delay="0"/>
                                  </p:stCondLst>
                                  <p:childTnLst>
                                    <p:animMotion origin="layout" path="M 0.00043 0.00031 L -0.04096 0.2203 " pathEditMode="relative" rAng="0" ptsTypes="AA">
                                      <p:cBhvr>
                                        <p:cTn id="39" dur="1000" fill="hold"/>
                                        <p:tgtEl>
                                          <p:spTgt spid="963"/>
                                        </p:tgtEl>
                                        <p:attrNameLst>
                                          <p:attrName>ppt_x</p:attrName>
                                          <p:attrName>ppt_y</p:attrName>
                                        </p:attrNameLst>
                                      </p:cBhvr>
                                      <p:rCtr x="-2074" y="11000"/>
                                    </p:animMotion>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9500"/>
                            </p:stCondLst>
                            <p:childTnLst>
                              <p:par>
                                <p:cTn id="45" presetID="10" presetClass="entr" presetSubtype="0" fill="hold" grpId="0" nodeType="afterEffect">
                                  <p:stCondLst>
                                    <p:cond delay="0"/>
                                  </p:stCondLst>
                                  <p:childTnLst>
                                    <p:set>
                                      <p:cBhvr>
                                        <p:cTn id="46" dur="1" fill="hold">
                                          <p:stCondLst>
                                            <p:cond delay="0"/>
                                          </p:stCondLst>
                                        </p:cTn>
                                        <p:tgtEl>
                                          <p:spTgt spid="355"/>
                                        </p:tgtEl>
                                        <p:attrNameLst>
                                          <p:attrName>style.visibility</p:attrName>
                                        </p:attrNameLst>
                                      </p:cBhvr>
                                      <p:to>
                                        <p:strVal val="visible"/>
                                      </p:to>
                                    </p:set>
                                    <p:animEffect transition="in" filter="fade">
                                      <p:cBhvr>
                                        <p:cTn id="47" dur="500"/>
                                        <p:tgtEl>
                                          <p:spTgt spid="355"/>
                                        </p:tgtEl>
                                      </p:cBhvr>
                                    </p:animEffect>
                                  </p:childTnLst>
                                </p:cTn>
                              </p:par>
                            </p:childTnLst>
                          </p:cTn>
                        </p:par>
                        <p:par>
                          <p:cTn id="48" fill="hold">
                            <p:stCondLst>
                              <p:cond delay="1000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0500"/>
                            </p:stCondLst>
                            <p:childTnLst>
                              <p:par>
                                <p:cTn id="53" presetID="10" presetClass="entr" presetSubtype="0" fill="hold" grpId="0" nodeType="after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fade">
                                      <p:cBhvr>
                                        <p:cTn id="55" dur="500"/>
                                        <p:tgtEl>
                                          <p:spTgt spid="155"/>
                                        </p:tgtEl>
                                      </p:cBhvr>
                                    </p:animEffect>
                                  </p:childTnLst>
                                </p:cTn>
                              </p:par>
                            </p:childTnLst>
                          </p:cTn>
                        </p:par>
                        <p:par>
                          <p:cTn id="56" fill="hold">
                            <p:stCondLst>
                              <p:cond delay="110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1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מקבילית 93"/>
          <p:cNvSpPr/>
          <p:nvPr/>
        </p:nvSpPr>
        <p:spPr>
          <a:xfrm>
            <a:off x="-156001" y="4558045"/>
            <a:ext cx="5905335" cy="1199683"/>
          </a:xfrm>
          <a:prstGeom prst="parallelogram">
            <a:avLst>
              <a:gd name="adj" fmla="val 10645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prstClr val="white"/>
              </a:solidFill>
            </a:endParaRPr>
          </a:p>
        </p:txBody>
      </p:sp>
      <p:grpSp>
        <p:nvGrpSpPr>
          <p:cNvPr id="67" name="קבוצה 66"/>
          <p:cNvGrpSpPr/>
          <p:nvPr/>
        </p:nvGrpSpPr>
        <p:grpSpPr>
          <a:xfrm>
            <a:off x="2498347" y="1108112"/>
            <a:ext cx="1377941" cy="1471000"/>
            <a:chOff x="680585" y="2111828"/>
            <a:chExt cx="3029494" cy="3234089"/>
          </a:xfrm>
        </p:grpSpPr>
        <p:sp>
          <p:nvSpPr>
            <p:cNvPr id="68" name="משולש שווה שוקיים 67"/>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69" name="משולש שווה שוקיים 68"/>
            <p:cNvSpPr/>
            <p:nvPr/>
          </p:nvSpPr>
          <p:spPr>
            <a:xfrm>
              <a:off x="680585" y="2734285"/>
              <a:ext cx="3029494" cy="2611632"/>
            </a:xfrm>
            <a:prstGeom prst="triangle">
              <a:avLst>
                <a:gd name="adj" fmla="val 21304"/>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sp>
        <p:nvSpPr>
          <p:cNvPr id="15" name="Title 2"/>
          <p:cNvSpPr txBox="1">
            <a:spLocks/>
          </p:cNvSpPr>
          <p:nvPr/>
        </p:nvSpPr>
        <p:spPr>
          <a:xfrm>
            <a:off x="232393" y="237770"/>
            <a:ext cx="11275626" cy="582041"/>
          </a:xfrm>
          <a:prstGeom prst="rect">
            <a:avLst/>
          </a:prstGeom>
        </p:spPr>
        <p:txBody>
          <a:bodyPr lIns="121846" tIns="60924" rIns="121846" bIns="60924">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196" dirty="0">
                <a:solidFill>
                  <a:srgbClr val="404041">
                    <a:lumMod val="50000"/>
                  </a:srgbClr>
                </a:solidFill>
              </a:rPr>
              <a:t>Applying Passive Voice Print To IVR </a:t>
            </a:r>
            <a:endParaRPr lang="en-US" sz="2397" dirty="0">
              <a:solidFill>
                <a:srgbClr val="404041">
                  <a:lumMod val="50000"/>
                </a:srgbClr>
              </a:solidFill>
            </a:endParaRPr>
          </a:p>
        </p:txBody>
      </p:sp>
      <p:grpSp>
        <p:nvGrpSpPr>
          <p:cNvPr id="121" name="קבוצה 3"/>
          <p:cNvGrpSpPr/>
          <p:nvPr/>
        </p:nvGrpSpPr>
        <p:grpSpPr>
          <a:xfrm>
            <a:off x="799610" y="3736279"/>
            <a:ext cx="5487992" cy="726934"/>
            <a:chOff x="540598" y="1898528"/>
            <a:chExt cx="4119805" cy="545211"/>
          </a:xfrm>
        </p:grpSpPr>
        <p:sp>
          <p:nvSpPr>
            <p:cNvPr id="122" name="Text Placeholder 3"/>
            <p:cNvSpPr txBox="1">
              <a:spLocks/>
            </p:cNvSpPr>
            <p:nvPr/>
          </p:nvSpPr>
          <p:spPr>
            <a:xfrm>
              <a:off x="540598" y="1898528"/>
              <a:ext cx="3733412" cy="545211"/>
            </a:xfrm>
            <a:prstGeom prst="rect">
              <a:avLst/>
            </a:prstGeom>
            <a:solidFill>
              <a:schemeClr val="tx1"/>
            </a:solidFill>
          </p:spPr>
          <p:txBody>
            <a:bodyPr lIns="0"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Hi, I would like to check my account balance to make sure I have enough credit. </a:t>
              </a:r>
            </a:p>
          </p:txBody>
        </p:sp>
        <p:grpSp>
          <p:nvGrpSpPr>
            <p:cNvPr id="123" name="Group 67"/>
            <p:cNvGrpSpPr/>
            <p:nvPr/>
          </p:nvGrpSpPr>
          <p:grpSpPr>
            <a:xfrm>
              <a:off x="4442526" y="2058301"/>
              <a:ext cx="217877" cy="213532"/>
              <a:chOff x="6734175" y="3641725"/>
              <a:chExt cx="557213" cy="546100"/>
            </a:xfrm>
            <a:solidFill>
              <a:schemeClr val="tx1"/>
            </a:solidFill>
          </p:grpSpPr>
          <p:sp>
            <p:nvSpPr>
              <p:cNvPr id="125" name="Freeform 124"/>
              <p:cNvSpPr>
                <a:spLocks noEditPoints="1"/>
              </p:cNvSpPr>
              <p:nvPr/>
            </p:nvSpPr>
            <p:spPr bwMode="auto">
              <a:xfrm>
                <a:off x="6734175"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6" name="Freeform 125"/>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7" name="Freeform 126"/>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grpSp>
        <p:sp>
          <p:nvSpPr>
            <p:cNvPr id="124"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28" name="קבוצה 1"/>
          <p:cNvGrpSpPr/>
          <p:nvPr/>
        </p:nvGrpSpPr>
        <p:grpSpPr>
          <a:xfrm>
            <a:off x="232392" y="3009344"/>
            <a:ext cx="5540496" cy="726934"/>
            <a:chOff x="114791" y="1353317"/>
            <a:chExt cx="4159219" cy="545211"/>
          </a:xfrm>
          <a:solidFill>
            <a:schemeClr val="accent2"/>
          </a:solidFill>
        </p:grpSpPr>
        <p:sp>
          <p:nvSpPr>
            <p:cNvPr id="129" name="Text Placeholder 3"/>
            <p:cNvSpPr txBox="1">
              <a:spLocks/>
            </p:cNvSpPr>
            <p:nvPr/>
          </p:nvSpPr>
          <p:spPr>
            <a:xfrm>
              <a:off x="540598" y="1353317"/>
              <a:ext cx="3733412" cy="545211"/>
            </a:xfrm>
            <a:prstGeom prst="rect">
              <a:avLst/>
            </a:prstGeom>
            <a:solidFill>
              <a:schemeClr val="accent1">
                <a:alpha val="80000"/>
              </a:schemeClr>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srgbClr val="404041">
                      <a:lumMod val="50000"/>
                    </a:srgbClr>
                  </a:solidFill>
                </a:rPr>
                <a:t>Hey there, this is Dan Simmons speaking. Thank you for calling </a:t>
              </a:r>
              <a:r>
                <a:rPr lang="en-US" sz="1398" dirty="0" err="1">
                  <a:solidFill>
                    <a:srgbClr val="404041">
                      <a:lumMod val="50000"/>
                    </a:srgbClr>
                  </a:solidFill>
                </a:rPr>
                <a:t>FairBank</a:t>
              </a:r>
              <a:r>
                <a:rPr lang="en-US" sz="1398" dirty="0">
                  <a:solidFill>
                    <a:srgbClr val="404041">
                      <a:lumMod val="50000"/>
                    </a:srgbClr>
                  </a:solidFill>
                </a:rPr>
                <a:t>. How may I help you today? </a:t>
              </a:r>
            </a:p>
          </p:txBody>
        </p:sp>
        <p:grpSp>
          <p:nvGrpSpPr>
            <p:cNvPr id="130" name="Group 683"/>
            <p:cNvGrpSpPr/>
            <p:nvPr/>
          </p:nvGrpSpPr>
          <p:grpSpPr>
            <a:xfrm>
              <a:off x="114791" y="1527592"/>
              <a:ext cx="238689" cy="263128"/>
              <a:chOff x="3921125" y="4057651"/>
              <a:chExt cx="465138" cy="512762"/>
            </a:xfrm>
            <a:grpFill/>
          </p:grpSpPr>
          <p:sp>
            <p:nvSpPr>
              <p:cNvPr id="132"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sp>
            <p:nvSpPr>
              <p:cNvPr id="133"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grpSp>
        <p:sp>
          <p:nvSpPr>
            <p:cNvPr id="131" name="משולש שווה שוקיים 43"/>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srgbClr val="404041">
                    <a:lumMod val="50000"/>
                  </a:srgbClr>
                </a:solidFill>
              </a:endParaRPr>
            </a:p>
          </p:txBody>
        </p:sp>
      </p:grpSp>
      <p:sp>
        <p:nvSpPr>
          <p:cNvPr id="39" name="Text Placeholder 1"/>
          <p:cNvSpPr txBox="1">
            <a:spLocks/>
          </p:cNvSpPr>
          <p:nvPr/>
        </p:nvSpPr>
        <p:spPr>
          <a:xfrm>
            <a:off x="834218" y="2578009"/>
            <a:ext cx="4638770" cy="54105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397" b="1" dirty="0">
                <a:solidFill>
                  <a:srgbClr val="069EDB"/>
                </a:solidFill>
                <a:latin typeface="Arial" panose="020B0604020202020204" pitchFamily="34" charset="0"/>
                <a:cs typeface="Arial" panose="020B0604020202020204" pitchFamily="34" charset="0"/>
              </a:rPr>
              <a:t>Enrollment</a:t>
            </a:r>
          </a:p>
        </p:txBody>
      </p:sp>
      <p:sp>
        <p:nvSpPr>
          <p:cNvPr id="40" name="Text Placeholder 1"/>
          <p:cNvSpPr txBox="1">
            <a:spLocks/>
          </p:cNvSpPr>
          <p:nvPr/>
        </p:nvSpPr>
        <p:spPr bwMode="auto">
          <a:xfrm>
            <a:off x="6965578" y="2578008"/>
            <a:ext cx="4585696" cy="54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2397" b="1">
                <a:solidFill>
                  <a:srgbClr val="E7268D"/>
                </a:solidFill>
              </a:rPr>
              <a:t>Authentication </a:t>
            </a:r>
          </a:p>
        </p:txBody>
      </p:sp>
      <p:grpSp>
        <p:nvGrpSpPr>
          <p:cNvPr id="70" name="Group 173"/>
          <p:cNvGrpSpPr>
            <a:grpSpLocks noChangeAspect="1"/>
          </p:cNvGrpSpPr>
          <p:nvPr/>
        </p:nvGrpSpPr>
        <p:grpSpPr>
          <a:xfrm>
            <a:off x="2891727" y="1965343"/>
            <a:ext cx="384248" cy="424987"/>
            <a:chOff x="13200063" y="4117975"/>
            <a:chExt cx="1317624" cy="1457325"/>
          </a:xfrm>
        </p:grpSpPr>
        <p:sp>
          <p:nvSpPr>
            <p:cNvPr id="71" name="Line 76"/>
            <p:cNvSpPr>
              <a:spLocks noChangeShapeType="1"/>
            </p:cNvSpPr>
            <p:nvPr/>
          </p:nvSpPr>
          <p:spPr bwMode="auto">
            <a:xfrm>
              <a:off x="13393738" y="4708525"/>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2" name="Line 77"/>
            <p:cNvSpPr>
              <a:spLocks noChangeShapeType="1"/>
            </p:cNvSpPr>
            <p:nvPr/>
          </p:nvSpPr>
          <p:spPr bwMode="auto">
            <a:xfrm>
              <a:off x="13393738" y="49799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3" name="Line 78"/>
            <p:cNvSpPr>
              <a:spLocks noChangeShapeType="1"/>
            </p:cNvSpPr>
            <p:nvPr/>
          </p:nvSpPr>
          <p:spPr bwMode="auto">
            <a:xfrm>
              <a:off x="13393738" y="52466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4"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5"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6"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7"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grpSp>
      <p:grpSp>
        <p:nvGrpSpPr>
          <p:cNvPr id="78" name="קבוצה 77"/>
          <p:cNvGrpSpPr/>
          <p:nvPr/>
        </p:nvGrpSpPr>
        <p:grpSpPr>
          <a:xfrm>
            <a:off x="8585944" y="1108112"/>
            <a:ext cx="1377941" cy="1471000"/>
            <a:chOff x="680585" y="2111828"/>
            <a:chExt cx="3029494" cy="3234089"/>
          </a:xfrm>
        </p:grpSpPr>
        <p:sp>
          <p:nvSpPr>
            <p:cNvPr id="79" name="משולש שווה שוקיים 78"/>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80" name="משולש שווה שוקיים 79"/>
            <p:cNvSpPr/>
            <p:nvPr/>
          </p:nvSpPr>
          <p:spPr>
            <a:xfrm>
              <a:off x="680585" y="2734285"/>
              <a:ext cx="3029494" cy="2611632"/>
            </a:xfrm>
            <a:prstGeom prst="triangle">
              <a:avLst>
                <a:gd name="adj" fmla="val 21304"/>
              </a:avLst>
            </a:prstGeom>
            <a:solidFill>
              <a:srgbClr val="E726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grpSp>
        <p:nvGrpSpPr>
          <p:cNvPr id="81" name="Group 15"/>
          <p:cNvGrpSpPr>
            <a:grpSpLocks noChangeAspect="1"/>
          </p:cNvGrpSpPr>
          <p:nvPr/>
        </p:nvGrpSpPr>
        <p:grpSpPr bwMode="auto">
          <a:xfrm>
            <a:off x="8998161" y="1966330"/>
            <a:ext cx="424832" cy="423013"/>
            <a:chOff x="5075" y="2560"/>
            <a:chExt cx="592" cy="590"/>
          </a:xfrm>
        </p:grpSpPr>
        <p:sp>
          <p:nvSpPr>
            <p:cNvPr id="82" name="Freeform 16"/>
            <p:cNvSpPr>
              <a:spLocks/>
            </p:cNvSpPr>
            <p:nvPr/>
          </p:nvSpPr>
          <p:spPr bwMode="auto">
            <a:xfrm>
              <a:off x="5075" y="2560"/>
              <a:ext cx="357" cy="356"/>
            </a:xfrm>
            <a:custGeom>
              <a:avLst/>
              <a:gdLst>
                <a:gd name="T0" fmla="*/ 329 w 346"/>
                <a:gd name="T1" fmla="*/ 250 h 345"/>
                <a:gd name="T2" fmla="*/ 332 w 346"/>
                <a:gd name="T3" fmla="*/ 238 h 345"/>
                <a:gd name="T4" fmla="*/ 344 w 346"/>
                <a:gd name="T5" fmla="*/ 190 h 345"/>
                <a:gd name="T6" fmla="*/ 342 w 346"/>
                <a:gd name="T7" fmla="*/ 138 h 345"/>
                <a:gd name="T8" fmla="*/ 306 w 346"/>
                <a:gd name="T9" fmla="*/ 63 h 345"/>
                <a:gd name="T10" fmla="*/ 244 w 346"/>
                <a:gd name="T11" fmla="*/ 16 h 345"/>
                <a:gd name="T12" fmla="*/ 191 w 346"/>
                <a:gd name="T13" fmla="*/ 1 h 345"/>
                <a:gd name="T14" fmla="*/ 161 w 346"/>
                <a:gd name="T15" fmla="*/ 1 h 345"/>
                <a:gd name="T16" fmla="*/ 118 w 346"/>
                <a:gd name="T17" fmla="*/ 9 h 345"/>
                <a:gd name="T18" fmla="*/ 57 w 346"/>
                <a:gd name="T19" fmla="*/ 45 h 345"/>
                <a:gd name="T20" fmla="*/ 17 w 346"/>
                <a:gd name="T21" fmla="*/ 99 h 345"/>
                <a:gd name="T22" fmla="*/ 3 w 346"/>
                <a:gd name="T23" fmla="*/ 142 h 345"/>
                <a:gd name="T24" fmla="*/ 0 w 346"/>
                <a:gd name="T25" fmla="*/ 179 h 345"/>
                <a:gd name="T26" fmla="*/ 14 w 346"/>
                <a:gd name="T27" fmla="*/ 241 h 345"/>
                <a:gd name="T28" fmla="*/ 41 w 346"/>
                <a:gd name="T29" fmla="*/ 284 h 345"/>
                <a:gd name="T30" fmla="*/ 99 w 346"/>
                <a:gd name="T31" fmla="*/ 329 h 345"/>
                <a:gd name="T32" fmla="*/ 154 w 346"/>
                <a:gd name="T33" fmla="*/ 344 h 345"/>
                <a:gd name="T34" fmla="*/ 187 w 346"/>
                <a:gd name="T35" fmla="*/ 344 h 345"/>
                <a:gd name="T36" fmla="*/ 234 w 346"/>
                <a:gd name="T37" fmla="*/ 334 h 345"/>
                <a:gd name="T38" fmla="*/ 250 w 346"/>
                <a:gd name="T39" fmla="*/ 329 h 345"/>
                <a:gd name="T40" fmla="*/ 250 w 346"/>
                <a:gd name="T41" fmla="*/ 329 h 345"/>
                <a:gd name="T42" fmla="*/ 265 w 346"/>
                <a:gd name="T43" fmla="*/ 319 h 345"/>
                <a:gd name="T44" fmla="*/ 309 w 346"/>
                <a:gd name="T45" fmla="*/ 278 h 345"/>
                <a:gd name="T46" fmla="*/ 324 w 346"/>
                <a:gd name="T47" fmla="*/ 256 h 345"/>
                <a:gd name="T48" fmla="*/ 329 w 346"/>
                <a:gd name="T49" fmla="*/ 2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5">
                  <a:moveTo>
                    <a:pt x="329" y="250"/>
                  </a:moveTo>
                  <a:cubicBezTo>
                    <a:pt x="329" y="246"/>
                    <a:pt x="331" y="242"/>
                    <a:pt x="332" y="238"/>
                  </a:cubicBezTo>
                  <a:cubicBezTo>
                    <a:pt x="339" y="223"/>
                    <a:pt x="343" y="207"/>
                    <a:pt x="344" y="190"/>
                  </a:cubicBezTo>
                  <a:cubicBezTo>
                    <a:pt x="346" y="173"/>
                    <a:pt x="345" y="155"/>
                    <a:pt x="342" y="138"/>
                  </a:cubicBezTo>
                  <a:cubicBezTo>
                    <a:pt x="336" y="110"/>
                    <a:pt x="324" y="85"/>
                    <a:pt x="306" y="63"/>
                  </a:cubicBezTo>
                  <a:cubicBezTo>
                    <a:pt x="289" y="43"/>
                    <a:pt x="269" y="27"/>
                    <a:pt x="244" y="16"/>
                  </a:cubicBezTo>
                  <a:cubicBezTo>
                    <a:pt x="227" y="8"/>
                    <a:pt x="210" y="3"/>
                    <a:pt x="191" y="1"/>
                  </a:cubicBezTo>
                  <a:cubicBezTo>
                    <a:pt x="181" y="0"/>
                    <a:pt x="171" y="0"/>
                    <a:pt x="161" y="1"/>
                  </a:cubicBezTo>
                  <a:cubicBezTo>
                    <a:pt x="146" y="2"/>
                    <a:pt x="131" y="5"/>
                    <a:pt x="118" y="9"/>
                  </a:cubicBezTo>
                  <a:cubicBezTo>
                    <a:pt x="95" y="17"/>
                    <a:pt x="75" y="29"/>
                    <a:pt x="57" y="45"/>
                  </a:cubicBezTo>
                  <a:cubicBezTo>
                    <a:pt x="40" y="60"/>
                    <a:pt x="27" y="78"/>
                    <a:pt x="17" y="99"/>
                  </a:cubicBezTo>
                  <a:cubicBezTo>
                    <a:pt x="10" y="112"/>
                    <a:pt x="6" y="127"/>
                    <a:pt x="3" y="142"/>
                  </a:cubicBezTo>
                  <a:cubicBezTo>
                    <a:pt x="1" y="154"/>
                    <a:pt x="0" y="167"/>
                    <a:pt x="0" y="179"/>
                  </a:cubicBezTo>
                  <a:cubicBezTo>
                    <a:pt x="1" y="200"/>
                    <a:pt x="6" y="221"/>
                    <a:pt x="14" y="241"/>
                  </a:cubicBezTo>
                  <a:cubicBezTo>
                    <a:pt x="21" y="256"/>
                    <a:pt x="30" y="271"/>
                    <a:pt x="41" y="284"/>
                  </a:cubicBezTo>
                  <a:cubicBezTo>
                    <a:pt x="57" y="303"/>
                    <a:pt x="77" y="318"/>
                    <a:pt x="99" y="329"/>
                  </a:cubicBezTo>
                  <a:cubicBezTo>
                    <a:pt x="117" y="337"/>
                    <a:pt x="135" y="342"/>
                    <a:pt x="154" y="344"/>
                  </a:cubicBezTo>
                  <a:cubicBezTo>
                    <a:pt x="165" y="345"/>
                    <a:pt x="176" y="345"/>
                    <a:pt x="187" y="344"/>
                  </a:cubicBezTo>
                  <a:cubicBezTo>
                    <a:pt x="203" y="343"/>
                    <a:pt x="219" y="339"/>
                    <a:pt x="234" y="334"/>
                  </a:cubicBezTo>
                  <a:cubicBezTo>
                    <a:pt x="239" y="332"/>
                    <a:pt x="244" y="329"/>
                    <a:pt x="250" y="329"/>
                  </a:cubicBezTo>
                  <a:cubicBezTo>
                    <a:pt x="250" y="329"/>
                    <a:pt x="250" y="329"/>
                    <a:pt x="250" y="329"/>
                  </a:cubicBezTo>
                  <a:cubicBezTo>
                    <a:pt x="254" y="324"/>
                    <a:pt x="260" y="322"/>
                    <a:pt x="265" y="319"/>
                  </a:cubicBezTo>
                  <a:cubicBezTo>
                    <a:pt x="282" y="308"/>
                    <a:pt x="297" y="294"/>
                    <a:pt x="309" y="278"/>
                  </a:cubicBezTo>
                  <a:cubicBezTo>
                    <a:pt x="315" y="271"/>
                    <a:pt x="319" y="264"/>
                    <a:pt x="324" y="256"/>
                  </a:cubicBezTo>
                  <a:cubicBezTo>
                    <a:pt x="325" y="254"/>
                    <a:pt x="327" y="252"/>
                    <a:pt x="329" y="25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3" name="Freeform 17"/>
            <p:cNvSpPr>
              <a:spLocks/>
            </p:cNvSpPr>
            <p:nvPr/>
          </p:nvSpPr>
          <p:spPr bwMode="auto">
            <a:xfrm>
              <a:off x="5333" y="2818"/>
              <a:ext cx="334" cy="332"/>
            </a:xfrm>
            <a:custGeom>
              <a:avLst/>
              <a:gdLst>
                <a:gd name="T0" fmla="*/ 80 w 324"/>
                <a:gd name="T1" fmla="*/ 0 h 322"/>
                <a:gd name="T2" fmla="*/ 87 w 324"/>
                <a:gd name="T3" fmla="*/ 5 h 322"/>
                <a:gd name="T4" fmla="*/ 304 w 324"/>
                <a:gd name="T5" fmla="*/ 222 h 322"/>
                <a:gd name="T6" fmla="*/ 322 w 324"/>
                <a:gd name="T7" fmla="*/ 258 h 322"/>
                <a:gd name="T8" fmla="*/ 308 w 324"/>
                <a:gd name="T9" fmla="*/ 303 h 322"/>
                <a:gd name="T10" fmla="*/ 284 w 324"/>
                <a:gd name="T11" fmla="*/ 319 h 322"/>
                <a:gd name="T12" fmla="*/ 259 w 324"/>
                <a:gd name="T13" fmla="*/ 322 h 322"/>
                <a:gd name="T14" fmla="*/ 222 w 324"/>
                <a:gd name="T15" fmla="*/ 303 h 322"/>
                <a:gd name="T16" fmla="*/ 219 w 324"/>
                <a:gd name="T17" fmla="*/ 300 h 322"/>
                <a:gd name="T18" fmla="*/ 219 w 324"/>
                <a:gd name="T19" fmla="*/ 295 h 322"/>
                <a:gd name="T20" fmla="*/ 227 w 324"/>
                <a:gd name="T21" fmla="*/ 272 h 322"/>
                <a:gd name="T22" fmla="*/ 185 w 324"/>
                <a:gd name="T23" fmla="*/ 240 h 322"/>
                <a:gd name="T24" fmla="*/ 171 w 324"/>
                <a:gd name="T25" fmla="*/ 245 h 322"/>
                <a:gd name="T26" fmla="*/ 164 w 324"/>
                <a:gd name="T27" fmla="*/ 245 h 322"/>
                <a:gd name="T28" fmla="*/ 151 w 324"/>
                <a:gd name="T29" fmla="*/ 232 h 322"/>
                <a:gd name="T30" fmla="*/ 151 w 324"/>
                <a:gd name="T31" fmla="*/ 225 h 322"/>
                <a:gd name="T32" fmla="*/ 157 w 324"/>
                <a:gd name="T33" fmla="*/ 208 h 322"/>
                <a:gd name="T34" fmla="*/ 127 w 324"/>
                <a:gd name="T35" fmla="*/ 170 h 322"/>
                <a:gd name="T36" fmla="*/ 103 w 324"/>
                <a:gd name="T37" fmla="*/ 176 h 322"/>
                <a:gd name="T38" fmla="*/ 94 w 324"/>
                <a:gd name="T39" fmla="*/ 175 h 322"/>
                <a:gd name="T40" fmla="*/ 83 w 324"/>
                <a:gd name="T41" fmla="*/ 164 h 322"/>
                <a:gd name="T42" fmla="*/ 82 w 324"/>
                <a:gd name="T43" fmla="*/ 155 h 322"/>
                <a:gd name="T44" fmla="*/ 88 w 324"/>
                <a:gd name="T45" fmla="*/ 129 h 322"/>
                <a:gd name="T46" fmla="*/ 56 w 324"/>
                <a:gd name="T47" fmla="*/ 101 h 322"/>
                <a:gd name="T48" fmla="*/ 33 w 324"/>
                <a:gd name="T49" fmla="*/ 107 h 322"/>
                <a:gd name="T50" fmla="*/ 25 w 324"/>
                <a:gd name="T51" fmla="*/ 106 h 322"/>
                <a:gd name="T52" fmla="*/ 4 w 324"/>
                <a:gd name="T53" fmla="*/ 85 h 322"/>
                <a:gd name="T54" fmla="*/ 0 w 324"/>
                <a:gd name="T55" fmla="*/ 8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22">
                  <a:moveTo>
                    <a:pt x="80" y="0"/>
                  </a:moveTo>
                  <a:cubicBezTo>
                    <a:pt x="83" y="1"/>
                    <a:pt x="85" y="3"/>
                    <a:pt x="87" y="5"/>
                  </a:cubicBezTo>
                  <a:cubicBezTo>
                    <a:pt x="159" y="78"/>
                    <a:pt x="232" y="150"/>
                    <a:pt x="304" y="222"/>
                  </a:cubicBezTo>
                  <a:cubicBezTo>
                    <a:pt x="314" y="232"/>
                    <a:pt x="321" y="244"/>
                    <a:pt x="322" y="258"/>
                  </a:cubicBezTo>
                  <a:cubicBezTo>
                    <a:pt x="324" y="275"/>
                    <a:pt x="319" y="290"/>
                    <a:pt x="308" y="303"/>
                  </a:cubicBezTo>
                  <a:cubicBezTo>
                    <a:pt x="301" y="310"/>
                    <a:pt x="293" y="315"/>
                    <a:pt x="284" y="319"/>
                  </a:cubicBezTo>
                  <a:cubicBezTo>
                    <a:pt x="276" y="322"/>
                    <a:pt x="268" y="322"/>
                    <a:pt x="259" y="322"/>
                  </a:cubicBezTo>
                  <a:cubicBezTo>
                    <a:pt x="244" y="320"/>
                    <a:pt x="232" y="314"/>
                    <a:pt x="222" y="303"/>
                  </a:cubicBezTo>
                  <a:cubicBezTo>
                    <a:pt x="221" y="302"/>
                    <a:pt x="220" y="302"/>
                    <a:pt x="219" y="300"/>
                  </a:cubicBezTo>
                  <a:cubicBezTo>
                    <a:pt x="218" y="299"/>
                    <a:pt x="218" y="297"/>
                    <a:pt x="219" y="295"/>
                  </a:cubicBezTo>
                  <a:cubicBezTo>
                    <a:pt x="224" y="288"/>
                    <a:pt x="227" y="281"/>
                    <a:pt x="227" y="272"/>
                  </a:cubicBezTo>
                  <a:cubicBezTo>
                    <a:pt x="226" y="250"/>
                    <a:pt x="205" y="235"/>
                    <a:pt x="185" y="240"/>
                  </a:cubicBezTo>
                  <a:cubicBezTo>
                    <a:pt x="180" y="241"/>
                    <a:pt x="175" y="243"/>
                    <a:pt x="171" y="245"/>
                  </a:cubicBezTo>
                  <a:cubicBezTo>
                    <a:pt x="169" y="247"/>
                    <a:pt x="166" y="247"/>
                    <a:pt x="164" y="245"/>
                  </a:cubicBezTo>
                  <a:cubicBezTo>
                    <a:pt x="159" y="241"/>
                    <a:pt x="155" y="237"/>
                    <a:pt x="151" y="232"/>
                  </a:cubicBezTo>
                  <a:cubicBezTo>
                    <a:pt x="149" y="229"/>
                    <a:pt x="149" y="227"/>
                    <a:pt x="151" y="225"/>
                  </a:cubicBezTo>
                  <a:cubicBezTo>
                    <a:pt x="154" y="220"/>
                    <a:pt x="157" y="214"/>
                    <a:pt x="157" y="208"/>
                  </a:cubicBezTo>
                  <a:cubicBezTo>
                    <a:pt x="159" y="188"/>
                    <a:pt x="146" y="172"/>
                    <a:pt x="127" y="170"/>
                  </a:cubicBezTo>
                  <a:cubicBezTo>
                    <a:pt x="118" y="169"/>
                    <a:pt x="110" y="171"/>
                    <a:pt x="103" y="176"/>
                  </a:cubicBezTo>
                  <a:cubicBezTo>
                    <a:pt x="98" y="179"/>
                    <a:pt x="98" y="179"/>
                    <a:pt x="94" y="175"/>
                  </a:cubicBezTo>
                  <a:cubicBezTo>
                    <a:pt x="90" y="171"/>
                    <a:pt x="86" y="168"/>
                    <a:pt x="83" y="164"/>
                  </a:cubicBezTo>
                  <a:cubicBezTo>
                    <a:pt x="79" y="159"/>
                    <a:pt x="79" y="160"/>
                    <a:pt x="82" y="155"/>
                  </a:cubicBezTo>
                  <a:cubicBezTo>
                    <a:pt x="87" y="147"/>
                    <a:pt x="89" y="138"/>
                    <a:pt x="88" y="129"/>
                  </a:cubicBezTo>
                  <a:cubicBezTo>
                    <a:pt x="85" y="113"/>
                    <a:pt x="72" y="102"/>
                    <a:pt x="56" y="101"/>
                  </a:cubicBezTo>
                  <a:cubicBezTo>
                    <a:pt x="48" y="100"/>
                    <a:pt x="40" y="102"/>
                    <a:pt x="33" y="107"/>
                  </a:cubicBezTo>
                  <a:cubicBezTo>
                    <a:pt x="29" y="110"/>
                    <a:pt x="29" y="110"/>
                    <a:pt x="25" y="106"/>
                  </a:cubicBezTo>
                  <a:cubicBezTo>
                    <a:pt x="18" y="99"/>
                    <a:pt x="11" y="92"/>
                    <a:pt x="4" y="85"/>
                  </a:cubicBezTo>
                  <a:cubicBezTo>
                    <a:pt x="2" y="83"/>
                    <a:pt x="1" y="81"/>
                    <a:pt x="0" y="8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4" name="Freeform 18"/>
            <p:cNvSpPr>
              <a:spLocks/>
            </p:cNvSpPr>
            <p:nvPr/>
          </p:nvSpPr>
          <p:spPr bwMode="auto">
            <a:xfrm>
              <a:off x="5431" y="2891"/>
              <a:ext cx="176" cy="175"/>
            </a:xfrm>
            <a:custGeom>
              <a:avLst/>
              <a:gdLst>
                <a:gd name="T0" fmla="*/ 0 w 171"/>
                <a:gd name="T1" fmla="*/ 0 h 170"/>
                <a:gd name="T2" fmla="*/ 171 w 171"/>
                <a:gd name="T3" fmla="*/ 170 h 170"/>
              </a:gdLst>
              <a:ahLst/>
              <a:cxnLst>
                <a:cxn ang="0">
                  <a:pos x="T0" y="T1"/>
                </a:cxn>
                <a:cxn ang="0">
                  <a:pos x="T2" y="T3"/>
                </a:cxn>
              </a:cxnLst>
              <a:rect l="0" t="0" r="r" b="b"/>
              <a:pathLst>
                <a:path w="171" h="170">
                  <a:moveTo>
                    <a:pt x="0" y="0"/>
                  </a:moveTo>
                  <a:cubicBezTo>
                    <a:pt x="57" y="56"/>
                    <a:pt x="114" y="113"/>
                    <a:pt x="171" y="17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5" name="Line 19"/>
            <p:cNvSpPr>
              <a:spLocks noChangeShapeType="1"/>
            </p:cNvSpPr>
            <p:nvPr/>
          </p:nvSpPr>
          <p:spPr bwMode="auto">
            <a:xfrm>
              <a:off x="5414" y="2982"/>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6" name="Line 20"/>
            <p:cNvSpPr>
              <a:spLocks noChangeShapeType="1"/>
            </p:cNvSpPr>
            <p:nvPr/>
          </p:nvSpPr>
          <p:spPr bwMode="auto">
            <a:xfrm>
              <a:off x="5506" y="3073"/>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7" name="Freeform 21"/>
            <p:cNvSpPr>
              <a:spLocks/>
            </p:cNvSpPr>
            <p:nvPr/>
          </p:nvSpPr>
          <p:spPr bwMode="auto">
            <a:xfrm>
              <a:off x="5158" y="2643"/>
              <a:ext cx="107" cy="110"/>
            </a:xfrm>
            <a:custGeom>
              <a:avLst/>
              <a:gdLst>
                <a:gd name="T0" fmla="*/ 48 w 104"/>
                <a:gd name="T1" fmla="*/ 0 h 107"/>
                <a:gd name="T2" fmla="*/ 22 w 104"/>
                <a:gd name="T3" fmla="*/ 10 h 107"/>
                <a:gd name="T4" fmla="*/ 1 w 104"/>
                <a:gd name="T5" fmla="*/ 52 h 107"/>
                <a:gd name="T6" fmla="*/ 38 w 104"/>
                <a:gd name="T7" fmla="*/ 102 h 107"/>
                <a:gd name="T8" fmla="*/ 85 w 104"/>
                <a:gd name="T9" fmla="*/ 92 h 107"/>
                <a:gd name="T10" fmla="*/ 104 w 104"/>
                <a:gd name="T11" fmla="*/ 52 h 107"/>
                <a:gd name="T12" fmla="*/ 62 w 104"/>
                <a:gd name="T13" fmla="*/ 1 h 107"/>
                <a:gd name="T14" fmla="*/ 48 w 104"/>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7">
                  <a:moveTo>
                    <a:pt x="48" y="0"/>
                  </a:moveTo>
                  <a:cubicBezTo>
                    <a:pt x="38" y="2"/>
                    <a:pt x="30" y="4"/>
                    <a:pt x="22" y="10"/>
                  </a:cubicBezTo>
                  <a:cubicBezTo>
                    <a:pt x="8" y="21"/>
                    <a:pt x="1" y="34"/>
                    <a:pt x="1" y="52"/>
                  </a:cubicBezTo>
                  <a:cubicBezTo>
                    <a:pt x="0" y="75"/>
                    <a:pt x="15" y="96"/>
                    <a:pt x="38" y="102"/>
                  </a:cubicBezTo>
                  <a:cubicBezTo>
                    <a:pt x="56" y="107"/>
                    <a:pt x="71" y="103"/>
                    <a:pt x="85" y="92"/>
                  </a:cubicBezTo>
                  <a:cubicBezTo>
                    <a:pt x="98" y="81"/>
                    <a:pt x="104" y="68"/>
                    <a:pt x="104" y="52"/>
                  </a:cubicBezTo>
                  <a:cubicBezTo>
                    <a:pt x="104" y="25"/>
                    <a:pt x="84" y="5"/>
                    <a:pt x="62" y="1"/>
                  </a:cubicBezTo>
                  <a:cubicBezTo>
                    <a:pt x="57" y="1"/>
                    <a:pt x="52" y="1"/>
                    <a:pt x="48" y="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grpSp>
      <p:sp>
        <p:nvSpPr>
          <p:cNvPr id="61" name="Text Placeholder 3"/>
          <p:cNvSpPr txBox="1">
            <a:spLocks/>
          </p:cNvSpPr>
          <p:nvPr/>
        </p:nvSpPr>
        <p:spPr>
          <a:xfrm>
            <a:off x="918135" y="4249422"/>
            <a:ext cx="3736497" cy="1833412"/>
          </a:xfrm>
          <a:prstGeom prst="rect">
            <a:avLst/>
          </a:prstGeom>
          <a:noFill/>
        </p:spPr>
        <p:txBody>
          <a:bodyPr lIns="121846" tIns="143913" rIns="121846" bIns="143913"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41143" indent="0">
              <a:buNone/>
            </a:pPr>
            <a:r>
              <a:rPr lang="en-US" sz="1865" dirty="0">
                <a:solidFill>
                  <a:srgbClr val="404041">
                    <a:lumMod val="50000"/>
                  </a:srgbClr>
                </a:solidFill>
              </a:rPr>
              <a:t>A voiceprint is created seamlessly based on past recordings or a natural conversation with a live agent   </a:t>
            </a:r>
          </a:p>
        </p:txBody>
      </p:sp>
      <p:sp>
        <p:nvSpPr>
          <p:cNvPr id="66" name="Text Placeholder 1"/>
          <p:cNvSpPr txBox="1">
            <a:spLocks/>
          </p:cNvSpPr>
          <p:nvPr/>
        </p:nvSpPr>
        <p:spPr>
          <a:xfrm>
            <a:off x="6260919" y="3113634"/>
            <a:ext cx="5632527" cy="593139"/>
          </a:xfrm>
          <a:prstGeom prst="rect">
            <a:avLst/>
          </a:prstGeom>
        </p:spPr>
        <p:txBody>
          <a:bodyPr vert="horz" wrap="square" lIns="108700" tIns="54347" rIns="108700" bIns="54347" numCol="1" anchor="ctr" anchorCtr="0" compatLnSpc="1">
            <a:prstTxWarp prst="textNoShape">
              <a:avLst/>
            </a:prstTxWarp>
          </a:bodyPr>
          <a:lstStyle>
            <a:defPPr>
              <a:defRPr lang="en-US"/>
            </a:defPPr>
            <a:lvl1pPr algn="r" rtl="0" fontAlgn="base">
              <a:spcBef>
                <a:spcPct val="0"/>
              </a:spcBef>
              <a:spcAft>
                <a:spcPct val="0"/>
              </a:spcAft>
              <a:defRPr sz="2000" kern="1200">
                <a:solidFill>
                  <a:schemeClr val="tx2"/>
                </a:solidFill>
                <a:latin typeface="Arial MT Std Light" panose="020B0302030403020204" pitchFamily="34"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131" b="1" dirty="0">
                <a:solidFill>
                  <a:srgbClr val="404041">
                    <a:lumMod val="50000"/>
                  </a:srgbClr>
                </a:solidFill>
                <a:latin typeface="Arial"/>
              </a:rPr>
              <a:t> Speech enabled IVR?</a:t>
            </a:r>
          </a:p>
        </p:txBody>
      </p:sp>
      <p:cxnSp>
        <p:nvCxnSpPr>
          <p:cNvPr id="88" name="Straight Connector 13"/>
          <p:cNvCxnSpPr/>
          <p:nvPr/>
        </p:nvCxnSpPr>
        <p:spPr>
          <a:xfrm flipV="1">
            <a:off x="6756750" y="3704937"/>
            <a:ext cx="1669685" cy="704049"/>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cxnSp>
        <p:nvCxnSpPr>
          <p:cNvPr id="89" name="Straight Connector 15"/>
          <p:cNvCxnSpPr/>
          <p:nvPr/>
        </p:nvCxnSpPr>
        <p:spPr>
          <a:xfrm>
            <a:off x="9561528" y="3704936"/>
            <a:ext cx="1907966" cy="704049"/>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90" name="Text Placeholder 1"/>
          <p:cNvSpPr txBox="1">
            <a:spLocks/>
          </p:cNvSpPr>
          <p:nvPr/>
        </p:nvSpPr>
        <p:spPr bwMode="auto">
          <a:xfrm>
            <a:off x="10402787" y="3633227"/>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069EDB"/>
                </a:solidFill>
              </a:rPr>
              <a:t>No</a:t>
            </a:r>
            <a:endParaRPr sz="2664" b="1">
              <a:solidFill>
                <a:srgbClr val="069EDB"/>
              </a:solidFill>
            </a:endParaRPr>
          </a:p>
        </p:txBody>
      </p:sp>
      <p:sp>
        <p:nvSpPr>
          <p:cNvPr id="91" name="Text Placeholder 1"/>
          <p:cNvSpPr txBox="1">
            <a:spLocks/>
          </p:cNvSpPr>
          <p:nvPr/>
        </p:nvSpPr>
        <p:spPr bwMode="auto">
          <a:xfrm>
            <a:off x="6958069" y="3636694"/>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E7268D"/>
                </a:solidFill>
              </a:rPr>
              <a:t>Yes</a:t>
            </a:r>
            <a:endParaRPr sz="2664" b="1">
              <a:solidFill>
                <a:srgbClr val="E7268D"/>
              </a:solidFill>
            </a:endParaRPr>
          </a:p>
        </p:txBody>
      </p:sp>
      <p:grpSp>
        <p:nvGrpSpPr>
          <p:cNvPr id="100" name="קבוצה 3"/>
          <p:cNvGrpSpPr/>
          <p:nvPr/>
        </p:nvGrpSpPr>
        <p:grpSpPr>
          <a:xfrm>
            <a:off x="9529483" y="4968959"/>
            <a:ext cx="2869641" cy="726934"/>
            <a:chOff x="2329226" y="1898528"/>
            <a:chExt cx="2331180" cy="545211"/>
          </a:xfrm>
        </p:grpSpPr>
        <p:sp>
          <p:nvSpPr>
            <p:cNvPr id="101" name="Text Placeholder 3"/>
            <p:cNvSpPr txBox="1">
              <a:spLocks/>
            </p:cNvSpPr>
            <p:nvPr/>
          </p:nvSpPr>
          <p:spPr>
            <a:xfrm>
              <a:off x="2329226" y="1898528"/>
              <a:ext cx="1912451"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98" dirty="0">
                  <a:solidFill>
                    <a:prstClr val="white"/>
                  </a:solidFill>
                </a:rPr>
                <a:t>I like using voice biometrics</a:t>
              </a:r>
            </a:p>
          </p:txBody>
        </p:sp>
        <p:grpSp>
          <p:nvGrpSpPr>
            <p:cNvPr id="102" name="Group 67"/>
            <p:cNvGrpSpPr/>
            <p:nvPr/>
          </p:nvGrpSpPr>
          <p:grpSpPr>
            <a:xfrm>
              <a:off x="4442529" y="2058301"/>
              <a:ext cx="217877" cy="213532"/>
              <a:chOff x="6734174" y="3641725"/>
              <a:chExt cx="557212" cy="546100"/>
            </a:xfrm>
            <a:solidFill>
              <a:schemeClr val="tx1"/>
            </a:solidFill>
          </p:grpSpPr>
          <p:sp>
            <p:nvSpPr>
              <p:cNvPr id="104" name="Freeform 37"/>
              <p:cNvSpPr>
                <a:spLocks noEditPoints="1"/>
              </p:cNvSpPr>
              <p:nvPr/>
            </p:nvSpPr>
            <p:spPr bwMode="auto">
              <a:xfrm>
                <a:off x="6734174" y="3641725"/>
                <a:ext cx="557212"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5" name="Freeform 38"/>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6" name="Freeform 39"/>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03" name="משולש שווה שוקיים 41"/>
            <p:cNvSpPr/>
            <p:nvPr/>
          </p:nvSpPr>
          <p:spPr>
            <a:xfrm rot="5400000" flipH="1">
              <a:off x="4250072"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07" name="קבוצה 1"/>
          <p:cNvGrpSpPr/>
          <p:nvPr/>
        </p:nvGrpSpPr>
        <p:grpSpPr>
          <a:xfrm>
            <a:off x="9003491" y="4243474"/>
            <a:ext cx="2897827" cy="726934"/>
            <a:chOff x="114791" y="1353317"/>
            <a:chExt cx="2374643" cy="545211"/>
          </a:xfrm>
        </p:grpSpPr>
        <p:sp>
          <p:nvSpPr>
            <p:cNvPr id="108" name="Text Placeholder 3"/>
            <p:cNvSpPr txBox="1">
              <a:spLocks/>
            </p:cNvSpPr>
            <p:nvPr/>
          </p:nvSpPr>
          <p:spPr>
            <a:xfrm>
              <a:off x="540600" y="1353317"/>
              <a:ext cx="1948834"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To access your account, please say  “I like using voice biometrics” and then press #.</a:t>
              </a:r>
            </a:p>
          </p:txBody>
        </p:sp>
        <p:grpSp>
          <p:nvGrpSpPr>
            <p:cNvPr id="109" name="Group 683"/>
            <p:cNvGrpSpPr/>
            <p:nvPr/>
          </p:nvGrpSpPr>
          <p:grpSpPr>
            <a:xfrm>
              <a:off x="114791" y="1527592"/>
              <a:ext cx="238689" cy="263128"/>
              <a:chOff x="3921125" y="4057651"/>
              <a:chExt cx="465138" cy="512762"/>
            </a:xfrm>
            <a:solidFill>
              <a:schemeClr val="accent1"/>
            </a:solidFill>
          </p:grpSpPr>
          <p:sp>
            <p:nvSpPr>
              <p:cNvPr id="11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10" name="משולש שווה שוקיים 109"/>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13" name="קבוצה 5"/>
          <p:cNvGrpSpPr/>
          <p:nvPr/>
        </p:nvGrpSpPr>
        <p:grpSpPr>
          <a:xfrm>
            <a:off x="9024368" y="5695893"/>
            <a:ext cx="2876950" cy="726934"/>
            <a:chOff x="114791" y="3626421"/>
            <a:chExt cx="2357535" cy="545211"/>
          </a:xfrm>
        </p:grpSpPr>
        <p:sp>
          <p:nvSpPr>
            <p:cNvPr id="114" name="Text Placeholder 3"/>
            <p:cNvSpPr txBox="1">
              <a:spLocks/>
            </p:cNvSpPr>
            <p:nvPr/>
          </p:nvSpPr>
          <p:spPr>
            <a:xfrm>
              <a:off x="540599" y="3626421"/>
              <a:ext cx="1931727"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Thank you, you are now authenticated and will be transferred to service. </a:t>
              </a:r>
            </a:p>
          </p:txBody>
        </p:sp>
        <p:sp>
          <p:nvSpPr>
            <p:cNvPr id="115" name="משולש שווה שוקיים 45"/>
            <p:cNvSpPr/>
            <p:nvPr/>
          </p:nvSpPr>
          <p:spPr>
            <a:xfrm rot="16200000">
              <a:off x="397699" y="3822776"/>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nvGrpSpPr>
            <p:cNvPr id="116" name="Group 683"/>
            <p:cNvGrpSpPr/>
            <p:nvPr/>
          </p:nvGrpSpPr>
          <p:grpSpPr>
            <a:xfrm>
              <a:off x="114791" y="3767462"/>
              <a:ext cx="238689" cy="263128"/>
              <a:chOff x="3921125" y="4057651"/>
              <a:chExt cx="465138" cy="512762"/>
            </a:xfrm>
            <a:solidFill>
              <a:schemeClr val="accent1"/>
            </a:solidFill>
          </p:grpSpPr>
          <p:sp>
            <p:nvSpPr>
              <p:cNvPr id="117"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8"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grpSp>
      <p:pic>
        <p:nvPicPr>
          <p:cNvPr id="11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603053" y="5111620"/>
            <a:ext cx="405953" cy="405953"/>
          </a:xfrm>
          <a:prstGeom prst="rect">
            <a:avLst/>
          </a:prstGeom>
        </p:spPr>
      </p:pic>
      <p:pic>
        <p:nvPicPr>
          <p:cNvPr id="12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023439" y="4807504"/>
            <a:ext cx="405953" cy="405953"/>
          </a:xfrm>
          <a:prstGeom prst="rect">
            <a:avLst/>
          </a:prstGeom>
        </p:spPr>
      </p:pic>
      <p:pic>
        <p:nvPicPr>
          <p:cNvPr id="134"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967528" y="6271239"/>
            <a:ext cx="405953" cy="405953"/>
          </a:xfrm>
          <a:prstGeom prst="rect">
            <a:avLst/>
          </a:prstGeom>
        </p:spPr>
      </p:pic>
      <p:grpSp>
        <p:nvGrpSpPr>
          <p:cNvPr id="135" name="קבוצה 3"/>
          <p:cNvGrpSpPr/>
          <p:nvPr/>
        </p:nvGrpSpPr>
        <p:grpSpPr>
          <a:xfrm>
            <a:off x="6419228" y="4940843"/>
            <a:ext cx="2889238" cy="726934"/>
            <a:chOff x="2477814" y="1898528"/>
            <a:chExt cx="2168935" cy="545211"/>
          </a:xfrm>
        </p:grpSpPr>
        <p:sp>
          <p:nvSpPr>
            <p:cNvPr id="136" name="Text Placeholder 3"/>
            <p:cNvSpPr txBox="1">
              <a:spLocks/>
            </p:cNvSpPr>
            <p:nvPr/>
          </p:nvSpPr>
          <p:spPr>
            <a:xfrm>
              <a:off x="2477814" y="1898528"/>
              <a:ext cx="1796197"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I would like to check my account balance</a:t>
              </a:r>
            </a:p>
          </p:txBody>
        </p:sp>
        <p:grpSp>
          <p:nvGrpSpPr>
            <p:cNvPr id="137" name="Group 67"/>
            <p:cNvGrpSpPr/>
            <p:nvPr/>
          </p:nvGrpSpPr>
          <p:grpSpPr>
            <a:xfrm>
              <a:off x="4423481" y="2058301"/>
              <a:ext cx="223268" cy="213532"/>
              <a:chOff x="6685463" y="3641725"/>
              <a:chExt cx="571000" cy="546100"/>
            </a:xfrm>
            <a:solidFill>
              <a:schemeClr val="tx1"/>
            </a:solidFill>
          </p:grpSpPr>
          <p:sp>
            <p:nvSpPr>
              <p:cNvPr id="139" name="Freeform 73"/>
              <p:cNvSpPr>
                <a:spLocks noEditPoints="1"/>
              </p:cNvSpPr>
              <p:nvPr/>
            </p:nvSpPr>
            <p:spPr bwMode="auto">
              <a:xfrm>
                <a:off x="6685463"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0" name="Freeform 74"/>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1" name="Freeform 75"/>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38"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42" name="קבוצה 1"/>
          <p:cNvGrpSpPr/>
          <p:nvPr/>
        </p:nvGrpSpPr>
        <p:grpSpPr>
          <a:xfrm>
            <a:off x="5818762" y="4199409"/>
            <a:ext cx="2990560" cy="741432"/>
            <a:chOff x="2029010" y="1353317"/>
            <a:chExt cx="2245000" cy="545211"/>
          </a:xfrm>
          <a:solidFill>
            <a:schemeClr val="accent5"/>
          </a:solidFill>
        </p:grpSpPr>
        <p:sp>
          <p:nvSpPr>
            <p:cNvPr id="143" name="Text Placeholder 3"/>
            <p:cNvSpPr txBox="1">
              <a:spLocks/>
            </p:cNvSpPr>
            <p:nvPr/>
          </p:nvSpPr>
          <p:spPr>
            <a:xfrm>
              <a:off x="2477311" y="1353317"/>
              <a:ext cx="1796699" cy="545211"/>
            </a:xfrm>
            <a:prstGeom prst="rect">
              <a:avLst/>
            </a:prstGeom>
            <a:solidFill>
              <a:schemeClr val="accent4"/>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prstClr val="white"/>
                  </a:solidFill>
                </a:rPr>
                <a:t>Please state the reason for calling. </a:t>
              </a:r>
            </a:p>
          </p:txBody>
        </p:sp>
        <p:grpSp>
          <p:nvGrpSpPr>
            <p:cNvPr id="144" name="Group 683"/>
            <p:cNvGrpSpPr/>
            <p:nvPr/>
          </p:nvGrpSpPr>
          <p:grpSpPr>
            <a:xfrm>
              <a:off x="2029010" y="1527592"/>
              <a:ext cx="238690" cy="263128"/>
              <a:chOff x="7651362" y="4057651"/>
              <a:chExt cx="465138" cy="512762"/>
            </a:xfrm>
            <a:grpFill/>
          </p:grpSpPr>
          <p:sp>
            <p:nvSpPr>
              <p:cNvPr id="146" name="Freeform 658"/>
              <p:cNvSpPr>
                <a:spLocks/>
              </p:cNvSpPr>
              <p:nvPr/>
            </p:nvSpPr>
            <p:spPr bwMode="auto">
              <a:xfrm>
                <a:off x="7651362"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47" name="Freeform 659"/>
              <p:cNvSpPr>
                <a:spLocks noEditPoints="1"/>
              </p:cNvSpPr>
              <p:nvPr/>
            </p:nvSpPr>
            <p:spPr bwMode="auto">
              <a:xfrm>
                <a:off x="7684699"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45" name="משולש שווה שוקיים 43"/>
            <p:cNvSpPr/>
            <p:nvPr/>
          </p:nvSpPr>
          <p:spPr>
            <a:xfrm rot="16200000">
              <a:off x="2343288" y="1586024"/>
              <a:ext cx="132203" cy="152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pic>
        <p:nvPicPr>
          <p:cNvPr id="148" name="Recorded Sound">
            <a:hlinkClick r:id="" action="ppaction://media"/>
          </p:cNvPr>
          <p:cNvPicPr>
            <a:picLocks noChangeAspect="1"/>
          </p:cNvPicPr>
          <p:nvPr>
            <a:audioFile r:link="rId7"/>
            <p:extLst>
              <p:ext uri="{DAA4B4D4-6D71-4841-9C94-3DE7FCFB9230}">
                <p14:media xmlns:p14="http://schemas.microsoft.com/office/powerpoint/2010/main" r:embed="rId8">
                  <p14:trim st="1295.0835" end="1697.7566"/>
                </p14:media>
              </p:ext>
            </p:extLst>
          </p:nvPr>
        </p:nvPicPr>
        <p:blipFill>
          <a:blip r:embed="rId11"/>
          <a:stretch>
            <a:fillRect/>
          </a:stretch>
        </p:blipFill>
        <p:spPr>
          <a:xfrm>
            <a:off x="6036612" y="5191499"/>
            <a:ext cx="405953" cy="405953"/>
          </a:xfrm>
          <a:prstGeom prst="rect">
            <a:avLst/>
          </a:prstGeom>
        </p:spPr>
      </p:pic>
    </p:spTree>
    <p:extLst>
      <p:ext uri="{BB962C8B-B14F-4D97-AF65-F5344CB8AC3E}">
        <p14:creationId xmlns:p14="http://schemas.microsoft.com/office/powerpoint/2010/main" val="6385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par>
                                <p:cTn id="8" presetID="22" presetClass="entr" presetSubtype="2"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right)">
                                      <p:cBhvr>
                                        <p:cTn id="10" dur="500"/>
                                        <p:tgtEl>
                                          <p:spTgt spid="12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down)">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xEl>
                                              <p:pRg st="0" end="0"/>
                                            </p:txEl>
                                          </p:spTgt>
                                        </p:tgtEl>
                                        <p:attrNameLst>
                                          <p:attrName>style.visibility</p:attrName>
                                        </p:attrNameLst>
                                      </p:cBhvr>
                                      <p:to>
                                        <p:strVal val="visible"/>
                                      </p:to>
                                    </p:set>
                                    <p:animEffect transition="in" filter="wipe(left)">
                                      <p:cBhvr>
                                        <p:cTn id="22" dur="500"/>
                                        <p:tgtEl>
                                          <p:spTgt spid="66">
                                            <p:txEl>
                                              <p:pRg st="0" end="0"/>
                                            </p:txEl>
                                          </p:spTgt>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right)">
                                      <p:cBhvr>
                                        <p:cTn id="26" dur="500"/>
                                        <p:tgtEl>
                                          <p:spTgt spid="91"/>
                                        </p:tgtEl>
                                      </p:cBhvr>
                                    </p:animEffect>
                                  </p:childTnLst>
                                </p:cTn>
                              </p:par>
                              <p:par>
                                <p:cTn id="27" presetID="22" presetClass="entr" presetSubtype="2"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right)">
                                      <p:cBhvr>
                                        <p:cTn id="29" dur="500"/>
                                        <p:tgtEl>
                                          <p:spTgt spid="8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left)">
                                      <p:cBhvr>
                                        <p:cTn id="33" dur="500"/>
                                        <p:tgtEl>
                                          <p:spTgt spid="142"/>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right)">
                                      <p:cBhvr>
                                        <p:cTn id="37" dur="500"/>
                                        <p:tgtEl>
                                          <p:spTgt spid="135"/>
                                        </p:tgtEl>
                                      </p:cBhvr>
                                    </p:animEffect>
                                  </p:childTnLst>
                                </p:cTn>
                              </p:par>
                              <p:par>
                                <p:cTn id="38" presetID="1" presetClass="mediacall" presetSubtype="0" fill="hold" nodeType="withEffect">
                                  <p:stCondLst>
                                    <p:cond delay="0"/>
                                  </p:stCondLst>
                                  <p:childTnLst>
                                    <p:cmd type="call" cmd="playFrom(0.0)">
                                      <p:cBhvr>
                                        <p:cTn id="39" dur="1581" fill="hold"/>
                                        <p:tgtEl>
                                          <p:spTgt spid="148"/>
                                        </p:tgtEl>
                                      </p:cBhvr>
                                    </p:cmd>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500"/>
                                        <p:tgtEl>
                                          <p:spTgt spid="90"/>
                                        </p:tgtEl>
                                      </p:cBhvr>
                                    </p:animEffect>
                                  </p:childTnLst>
                                </p:cTn>
                              </p:par>
                              <p:par>
                                <p:cTn id="45" presetID="22" presetClass="entr" presetSubtype="8"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childTnLst>
                          </p:cTn>
                        </p:par>
                        <p:par>
                          <p:cTn id="52" fill="hold">
                            <p:stCondLst>
                              <p:cond delay="1000"/>
                            </p:stCondLst>
                            <p:childTnLst>
                              <p:par>
                                <p:cTn id="53" presetID="1" presetClass="mediacall" presetSubtype="0" fill="hold" nodeType="afterEffect">
                                  <p:stCondLst>
                                    <p:cond delay="0"/>
                                  </p:stCondLst>
                                  <p:childTnLst>
                                    <p:cmd type="call" cmd="playFrom(0.0)">
                                      <p:cBhvr>
                                        <p:cTn id="54" dur="6849" fill="hold"/>
                                        <p:tgtEl>
                                          <p:spTgt spid="120"/>
                                        </p:tgtEl>
                                      </p:cBhvr>
                                    </p:cmd>
                                  </p:childTnLst>
                                </p:cTn>
                              </p:par>
                            </p:childTnLst>
                          </p:cTn>
                        </p:par>
                        <p:par>
                          <p:cTn id="55" fill="hold">
                            <p:stCondLst>
                              <p:cond delay="7849"/>
                            </p:stCondLst>
                            <p:childTnLst>
                              <p:par>
                                <p:cTn id="56" presetID="22" presetClass="entr" presetSubtype="2"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right)">
                                      <p:cBhvr>
                                        <p:cTn id="58" dur="500"/>
                                        <p:tgtEl>
                                          <p:spTgt spid="100"/>
                                        </p:tgtEl>
                                      </p:cBhvr>
                                    </p:animEffect>
                                  </p:childTnLst>
                                </p:cTn>
                              </p:par>
                            </p:childTnLst>
                          </p:cTn>
                        </p:par>
                        <p:par>
                          <p:cTn id="59" fill="hold">
                            <p:stCondLst>
                              <p:cond delay="8349"/>
                            </p:stCondLst>
                            <p:childTnLst>
                              <p:par>
                                <p:cTn id="60" presetID="1" presetClass="mediacall" presetSubtype="0" fill="hold" nodeType="afterEffect">
                                  <p:stCondLst>
                                    <p:cond delay="0"/>
                                  </p:stCondLst>
                                  <p:childTnLst>
                                    <p:cmd type="call" cmd="playFrom(0.0)">
                                      <p:cBhvr>
                                        <p:cTn id="61" dur="2879" fill="hold"/>
                                        <p:tgtEl>
                                          <p:spTgt spid="119"/>
                                        </p:tgtEl>
                                      </p:cBhvr>
                                    </p:cmd>
                                  </p:childTnLst>
                                </p:cTn>
                              </p:par>
                            </p:childTnLst>
                          </p:cTn>
                        </p:par>
                        <p:par>
                          <p:cTn id="62" fill="hold">
                            <p:stCondLst>
                              <p:cond delay="11228"/>
                            </p:stCondLst>
                            <p:childTnLst>
                              <p:par>
                                <p:cTn id="63" presetID="22" presetClass="entr" presetSubtype="8"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wipe(left)">
                                      <p:cBhvr>
                                        <p:cTn id="65" dur="500"/>
                                        <p:tgtEl>
                                          <p:spTgt spid="113"/>
                                        </p:tgtEl>
                                      </p:cBhvr>
                                    </p:animEffect>
                                  </p:childTnLst>
                                </p:cTn>
                              </p:par>
                            </p:childTnLst>
                          </p:cTn>
                        </p:par>
                        <p:par>
                          <p:cTn id="66" fill="hold">
                            <p:stCondLst>
                              <p:cond delay="11728"/>
                            </p:stCondLst>
                            <p:childTnLst>
                              <p:par>
                                <p:cTn id="67" presetID="1" presetClass="mediacall" presetSubtype="0" fill="hold" nodeType="afterEffect">
                                  <p:stCondLst>
                                    <p:cond delay="0"/>
                                  </p:stCondLst>
                                  <p:childTnLst>
                                    <p:cmd type="call" cmd="playFrom(0.0)">
                                      <p:cBhvr>
                                        <p:cTn id="68" dur="4760"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9" fill="hold" display="0">
                  <p:stCondLst>
                    <p:cond delay="indefinite"/>
                  </p:stCondLst>
                  <p:endCondLst>
                    <p:cond evt="onStopAudio" delay="0">
                      <p:tgtEl>
                        <p:sldTgt/>
                      </p:tgtEl>
                    </p:cond>
                  </p:endCondLst>
                </p:cTn>
                <p:tgtEl>
                  <p:spTgt spid="119"/>
                </p:tgtEl>
              </p:cMediaNode>
            </p:audio>
            <p:audio>
              <p:cMediaNode vol="80000" showWhenStopped="0">
                <p:cTn id="70" fill="hold" display="0">
                  <p:stCondLst>
                    <p:cond delay="indefinite"/>
                  </p:stCondLst>
                  <p:endCondLst>
                    <p:cond evt="onStopAudio" delay="0">
                      <p:tgtEl>
                        <p:sldTgt/>
                      </p:tgtEl>
                    </p:cond>
                  </p:endCondLst>
                </p:cTn>
                <p:tgtEl>
                  <p:spTgt spid="120"/>
                </p:tgtEl>
              </p:cMediaNode>
            </p:audio>
            <p:audio>
              <p:cMediaNode vol="80000" showWhenStopped="0">
                <p:cTn id="71" fill="hold" display="0">
                  <p:stCondLst>
                    <p:cond delay="indefinite"/>
                  </p:stCondLst>
                  <p:endCondLst>
                    <p:cond evt="onStopAudio" delay="0">
                      <p:tgtEl>
                        <p:sldTgt/>
                      </p:tgtEl>
                    </p:cond>
                  </p:endCondLst>
                </p:cTn>
                <p:tgtEl>
                  <p:spTgt spid="134"/>
                </p:tgtEl>
              </p:cMediaNode>
            </p:audio>
            <p:audio>
              <p:cMediaNode vol="80000" showWhenStopped="0">
                <p:cTn id="72" fill="hold" display="0">
                  <p:stCondLst>
                    <p:cond delay="indefinite"/>
                  </p:stCondLst>
                  <p:endCondLst>
                    <p:cond evt="onStopAudio" delay="0">
                      <p:tgtEl>
                        <p:sldTgt/>
                      </p:tgtEl>
                    </p:cond>
                    <p:cond evt="onNext" delay="0">
                      <p:tgtEl>
                        <p:sldTgt/>
                      </p:tgtEl>
                    </p:cond>
                  </p:endCondLst>
                </p:cTn>
                <p:tgtEl>
                  <p:spTgt spid="148"/>
                </p:tgtEl>
              </p:cMediaNode>
            </p:audio>
          </p:childTnLst>
        </p:cTn>
      </p:par>
    </p:tnLst>
    <p:bldLst>
      <p:bldP spid="94" grpId="0" animBg="1"/>
      <p:bldP spid="61" grpId="0"/>
      <p:bldP spid="66" grpId="0" build="p"/>
      <p:bldP spid="90" grpId="0"/>
      <p:bldP spid="9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Nâng</a:t>
            </a:r>
            <a:r>
              <a:rPr lang="en-US" dirty="0" smtClean="0"/>
              <a:t> </a:t>
            </a:r>
            <a:r>
              <a:rPr lang="en-US" dirty="0" err="1" smtClean="0"/>
              <a:t>Cấp</a:t>
            </a:r>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6196013" y="1905000"/>
            <a:ext cx="3778250" cy="3778250"/>
          </a:xfrm>
          <a:prstGeom prst="rect">
            <a:avLst/>
          </a:prstGeom>
        </p:spPr>
      </p:pic>
    </p:spTree>
    <p:extLst>
      <p:ext uri="{BB962C8B-B14F-4D97-AF65-F5344CB8AC3E}">
        <p14:creationId xmlns:p14="http://schemas.microsoft.com/office/powerpoint/2010/main" val="2582773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vi-VN" dirty="0">
                <a:latin typeface="Times New Roman" panose="02020603050405020304" pitchFamily="18" charset="0"/>
                <a:cs typeface="Times New Roman" panose="02020603050405020304" pitchFamily="18" charset="0"/>
              </a:rPr>
              <a:t>Nice RTA (Real-Time Authentication)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thiết kế để cung cấp xác thực người dùng trong thời gian thực trong các tương tác khách hàng.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Đặc biệt, Nice RTA sử dụng công </a:t>
            </a:r>
            <a:r>
              <a:rPr lang="vi-VN" dirty="0"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giọng nói để xác định và xác minh danh tính của người dùng trong cuộc trò chuyện hoặc cuộc gọi.</a:t>
            </a:r>
            <a:endParaRPr lang="en-US" dirty="0" smtClean="0">
              <a:latin typeface="Times New Roman" panose="02020603050405020304" pitchFamily="18" charset="0"/>
              <a:cs typeface="Times New Roman" panose="02020603050405020304" pitchFamily="18" charset="0"/>
            </a:endParaRPr>
          </a:p>
        </p:txBody>
      </p:sp>
      <p:pic>
        <p:nvPicPr>
          <p:cNvPr id="2050" name="Picture 2" descr="Next-Level Real-Time Authentication with NIC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39" y="3851563"/>
            <a:ext cx="5562944" cy="2781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RTA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64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VPBank</a:t>
            </a:r>
            <a:r>
              <a:rPr lang="en-US" dirty="0">
                <a:latin typeface="Times New Roman" panose="02020603050405020304" pitchFamily="18" charset="0"/>
                <a:cs typeface="Times New Roman" panose="02020603050405020304" pitchFamily="18" charset="0"/>
              </a:rPr>
              <a:t>.</a:t>
            </a:r>
          </a:p>
        </p:txBody>
      </p:sp>
      <p:sp>
        <p:nvSpPr>
          <p:cNvPr id="3" name="Subtitle 2"/>
          <p:cNvSpPr>
            <a:spLocks noGrp="1"/>
          </p:cNvSpPr>
          <p:nvPr>
            <p:ph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 </a:t>
            </a:r>
            <a:r>
              <a:rPr lang="en-US"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a:t>
            </a: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695791" y="1387736"/>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smtClean="0">
                  <a:solidFill>
                    <a:schemeClr val="bg1"/>
                  </a:solidFill>
                </a:rPr>
                <a:t>7.0</a:t>
              </a:r>
              <a:endParaRPr lang="en-IL" sz="3600" b="1" dirty="0">
                <a:solidFill>
                  <a:schemeClr val="bg1"/>
                </a:solidFill>
              </a:endParaRPr>
            </a:p>
          </p:txBody>
        </p:sp>
      </p:grpSp>
    </p:spTree>
    <p:extLst>
      <p:ext uri="{BB962C8B-B14F-4D97-AF65-F5344CB8AC3E}">
        <p14:creationId xmlns:p14="http://schemas.microsoft.com/office/powerpoint/2010/main" val="19484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7" name="Subtitle 2"/>
          <p:cNvSpPr>
            <a:spLocks noGrp="1"/>
          </p:cNvSpPr>
          <p:nvPr>
            <p:ph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Cải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ổn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404518" y="1413098"/>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5163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742111"/>
          </a:xfrm>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sp>
        <p:nvSpPr>
          <p:cNvPr id="8" name="Content Placeholder 2">
            <a:extLst>
              <a:ext uri="{FF2B5EF4-FFF2-40B4-BE49-F238E27FC236}">
                <a16:creationId xmlns:a16="http://schemas.microsoft.com/office/drawing/2014/main" id="{42A9A637-4232-467A-B664-2193EDEAED46}"/>
              </a:ext>
            </a:extLst>
          </p:cNvPr>
          <p:cNvSpPr txBox="1">
            <a:spLocks/>
          </p:cNvSpPr>
          <p:nvPr/>
        </p:nvSpPr>
        <p:spPr bwMode="auto">
          <a:xfrm>
            <a:off x="7423914" y="1468279"/>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Engage Core</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Engage Search removal</a:t>
            </a:r>
          </a:p>
          <a:p>
            <a:pPr marL="227965" indent="-227965" algn="l" rtl="0"/>
            <a:r>
              <a:rPr lang="en-US" sz="1800" dirty="0">
                <a:latin typeface="Times New Roman" panose="02020603050405020304" pitchFamily="18" charset="0"/>
                <a:cs typeface="Times New Roman" panose="02020603050405020304" pitchFamily="18" charset="0"/>
              </a:rPr>
              <a:t>Retention API</a:t>
            </a:r>
          </a:p>
          <a:p>
            <a:pPr marL="227965" indent="-227965" algn="l" rtl="0"/>
            <a:r>
              <a:rPr lang="en-US" sz="1800" dirty="0" err="1">
                <a:latin typeface="Times New Roman" panose="02020603050405020304" pitchFamily="18" charset="0"/>
                <a:cs typeface="Times New Roman" panose="02020603050405020304" pitchFamily="18" charset="0"/>
              </a:rPr>
              <a:t>Nexidia</a:t>
            </a:r>
            <a:r>
              <a:rPr lang="en-US" sz="1800" dirty="0">
                <a:latin typeface="Times New Roman" panose="02020603050405020304" pitchFamily="18" charset="0"/>
                <a:cs typeface="Times New Roman" panose="02020603050405020304" pitchFamily="18" charset="0"/>
              </a:rPr>
              <a:t> Users’ validation</a:t>
            </a:r>
          </a:p>
          <a:p>
            <a:pPr marL="227965" indent="-227965" algn="l" rtl="0"/>
            <a:r>
              <a:rPr lang="en-US" sz="1800" dirty="0">
                <a:latin typeface="Times New Roman" panose="02020603050405020304" pitchFamily="18" charset="0"/>
                <a:cs typeface="Times New Roman" panose="02020603050405020304" pitchFamily="18" charset="0"/>
              </a:rPr>
              <a:t>BD logs masking</a:t>
            </a:r>
          </a:p>
        </p:txBody>
      </p:sp>
      <p:sp>
        <p:nvSpPr>
          <p:cNvPr id="9"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4"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Security and Infra</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Java 11 Azul</a:t>
            </a:r>
          </a:p>
          <a:p>
            <a:pPr marL="227965" indent="-227965" algn="l" rtl="0"/>
            <a:r>
              <a:rPr lang="en-US" sz="1800" dirty="0">
                <a:latin typeface="Times New Roman" panose="02020603050405020304" pitchFamily="18" charset="0"/>
                <a:cs typeface="Times New Roman" panose="02020603050405020304" pitchFamily="18" charset="0"/>
              </a:rPr>
              <a:t>PCI and HIPAA certifications</a:t>
            </a:r>
          </a:p>
          <a:p>
            <a:pPr marL="227965" indent="-227965" algn="l" rtl="0"/>
            <a:r>
              <a:rPr lang="en-US" sz="1800" dirty="0">
                <a:latin typeface="Times New Roman" panose="02020603050405020304" pitchFamily="18" charset="0"/>
                <a:cs typeface="Times New Roman" panose="02020603050405020304" pitchFamily="18" charset="0"/>
              </a:rPr>
              <a:t>SQL 2019 Developer </a:t>
            </a:r>
            <a:r>
              <a:rPr lang="en-US" sz="1800" dirty="0" smtClean="0">
                <a:latin typeface="Times New Roman" panose="02020603050405020304" pitchFamily="18" charset="0"/>
                <a:cs typeface="Times New Roman" panose="02020603050405020304" pitchFamily="18" charset="0"/>
              </a:rPr>
              <a:t>Edition</a:t>
            </a:r>
            <a:endParaRPr lang="en-US" sz="1800" dirty="0">
              <a:latin typeface="Times New Roman" panose="02020603050405020304" pitchFamily="18" charset="0"/>
              <a:cs typeface="Times New Roman" panose="02020603050405020304" pitchFamily="18" charset="0"/>
            </a:endParaRPr>
          </a:p>
          <a:p>
            <a:pPr marL="227965" indent="-227965" algn="l" rtl="0"/>
            <a:endParaRPr lang="en-US" dirty="0"/>
          </a:p>
        </p:txBody>
      </p:sp>
      <p:sp>
        <p:nvSpPr>
          <p:cNvPr id="10"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4" y="1507098"/>
            <a:ext cx="3112655" cy="2346708"/>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None/>
            </a:pPr>
            <a:r>
              <a:rPr lang="en-US" sz="2150" b="1" dirty="0">
                <a:latin typeface="Times New Roman" panose="02020603050405020304" pitchFamily="18" charset="0"/>
                <a:cs typeface="Times New Roman" panose="02020603050405020304" pitchFamily="18" charset="0"/>
              </a:rPr>
              <a:t>       Connectivity</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Avaya 64 bit</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Cisco CUCM 14</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Alcatel R-100</a:t>
            </a:r>
          </a:p>
          <a:p>
            <a:pPr marL="227965" indent="-227965" algn="l" rtl="0"/>
            <a:r>
              <a:rPr lang="en-US" sz="1800" dirty="0">
                <a:latin typeface="Times New Roman" panose="02020603050405020304" pitchFamily="18" charset="0"/>
                <a:cs typeface="Times New Roman" panose="02020603050405020304" pitchFamily="18" charset="0"/>
              </a:rPr>
              <a:t>MS Teams BD </a:t>
            </a:r>
            <a:r>
              <a:rPr lang="en-US" sz="1800" dirty="0" smtClean="0">
                <a:latin typeface="Times New Roman" panose="02020603050405020304" pitchFamily="18" charset="0"/>
                <a:cs typeface="Times New Roman" panose="02020603050405020304" pitchFamily="18" charset="0"/>
              </a:rPr>
              <a:t>fields</a:t>
            </a:r>
            <a:endParaRPr lang="en-US" sz="1800" dirty="0">
              <a:latin typeface="Times New Roman" panose="02020603050405020304" pitchFamily="18" charset="0"/>
              <a:cs typeface="Times New Roman" panose="02020603050405020304" pitchFamily="18" charset="0"/>
            </a:endParaRPr>
          </a:p>
          <a:p>
            <a:pPr marL="227965" indent="-227965" algn="l" rtl="0"/>
            <a:endParaRPr lang="en-US" sz="1800" dirty="0"/>
          </a:p>
          <a:p>
            <a:pPr marL="227965" indent="-227965" algn="l" rtl="0"/>
            <a:endParaRPr lang="en-US" dirty="0"/>
          </a:p>
        </p:txBody>
      </p:sp>
      <p:sp>
        <p:nvSpPr>
          <p:cNvPr id="12" name="Content Placeholder 2">
            <a:extLst>
              <a:ext uri="{FF2B5EF4-FFF2-40B4-BE49-F238E27FC236}">
                <a16:creationId xmlns:a16="http://schemas.microsoft.com/office/drawing/2014/main" id="{E7E7F663-4515-49F0-B240-0EA3344C3B9B}"/>
              </a:ext>
            </a:extLst>
          </p:cNvPr>
          <p:cNvSpPr txBox="1">
            <a:spLocks/>
          </p:cNvSpPr>
          <p:nvPr/>
        </p:nvSpPr>
        <p:spPr bwMode="auto">
          <a:xfrm>
            <a:off x="7423915"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Deployment</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Reporter on App Server</a:t>
            </a:r>
          </a:p>
          <a:p>
            <a:pPr marL="227965" indent="-227965" algn="l" rtl="0"/>
            <a:r>
              <a:rPr lang="en-US" sz="1800" dirty="0">
                <a:latin typeface="Times New Roman" panose="02020603050405020304" pitchFamily="18" charset="0"/>
                <a:cs typeface="Times New Roman" panose="02020603050405020304" pitchFamily="18" charset="0"/>
              </a:rPr>
              <a:t>SRT CTI improvements</a:t>
            </a:r>
          </a:p>
          <a:p>
            <a:pPr marL="227965" indent="-227965" algn="l" rtl="0"/>
            <a:endParaRPr lang="en-US" dirty="0"/>
          </a:p>
        </p:txBody>
      </p:sp>
    </p:spTree>
    <p:extLst>
      <p:ext uri="{BB962C8B-B14F-4D97-AF65-F5344CB8AC3E}">
        <p14:creationId xmlns:p14="http://schemas.microsoft.com/office/powerpoint/2010/main" val="24489941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marL="0" marR="0" lvl="0" indent="0" algn="l" defTabSz="608899"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B0F0"/>
                </a:solidFill>
                <a:effectLst/>
                <a:uLnTx/>
                <a:uFillTx/>
                <a:latin typeface="Arial" panose="020B0604020202020204" pitchFamily="34" charset="0"/>
                <a:ea typeface="+mj-ea"/>
                <a:cs typeface="Arial" panose="020B0604020202020204" pitchFamily="34" charset="0"/>
              </a:rPr>
              <a:t>Cisco </a:t>
            </a:r>
            <a:r>
              <a:rPr kumimoji="0" lang="en-US" sz="2800" b="1" i="0" u="none" strike="noStrike" kern="1200" cap="none" spc="0" normalizeH="0" baseline="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Nâng</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cấp</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và</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cải</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tiến</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2737673"/>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Resolve Cisco Jabber Warm-Conference Call Flow limitation </a:t>
            </a: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Increase capability for Unite Conference Call under single </a:t>
            </a:r>
            <a:r>
              <a:rPr lang="en-US" sz="1865" dirty="0" smtClean="0">
                <a:solidFill>
                  <a:srgbClr val="404041"/>
                </a:solidFill>
                <a:latin typeface="Arial" panose="020B0604020202020204" pitchFamily="34" charset="0"/>
                <a:cs typeface="Arial" panose="020B0604020202020204" pitchFamily="34" charset="0"/>
              </a:rPr>
              <a:t>compound</a:t>
            </a:r>
            <a:endParaRPr lang="en-US" sz="1865"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Support both Jabber mobile and desktop phones</a:t>
            </a:r>
          </a:p>
          <a:p>
            <a:pPr marL="342900" indent="-342900">
              <a:buFont typeface="Arial" panose="020B0604020202020204" pitchFamily="34" charset="0"/>
              <a:buChar char="•"/>
            </a:pPr>
            <a:endParaRPr lang="en-US" sz="1865" b="1"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00B0F0"/>
              </a:solidFill>
            </a:endParaRPr>
          </a:p>
          <a:p>
            <a:pPr marL="0" indent="0">
              <a:buNone/>
            </a:pPr>
            <a:r>
              <a:rPr lang="en-US" sz="2000" b="1" dirty="0">
                <a:solidFill>
                  <a:srgbClr val="00B0F0"/>
                </a:solidFill>
              </a:rPr>
              <a:t>Cisco CUCM 14 Certification</a:t>
            </a:r>
          </a:p>
          <a:p>
            <a:pPr marL="342900" indent="-342900">
              <a:buFont typeface="Arial" panose="020B0604020202020204" pitchFamily="34" charset="0"/>
              <a:buChar char="•"/>
            </a:pPr>
            <a:r>
              <a:rPr lang="en-US" sz="1865" dirty="0">
                <a:solidFill>
                  <a:schemeClr val="tx2">
                    <a:lumMod val="85000"/>
                    <a:lumOff val="15000"/>
                  </a:schemeClr>
                </a:solidFill>
                <a:latin typeface="Arial" panose="020B0604020202020204" pitchFamily="34" charset="0"/>
                <a:cs typeface="Arial" panose="020B0604020202020204" pitchFamily="34" charset="0"/>
              </a:rPr>
              <a:t>Certified integration with CUCM 14 for Active Recording</a:t>
            </a:r>
            <a:endParaRPr lang="en-US" sz="1865" dirty="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sp>
        <p:nvSpPr>
          <p:cNvPr id="14" name="Arrow: Pentagon 24">
            <a:extLst>
              <a:ext uri="{FF2B5EF4-FFF2-40B4-BE49-F238E27FC236}">
                <a16:creationId xmlns:a16="http://schemas.microsoft.com/office/drawing/2014/main" id="{97F8C0D9-8546-450E-94FB-7FB17B63E480}"/>
              </a:ext>
            </a:extLst>
          </p:cNvPr>
          <p:cNvSpPr/>
          <p:nvPr/>
        </p:nvSpPr>
        <p:spPr>
          <a:xfrm>
            <a:off x="387874" y="6375877"/>
            <a:ext cx="1238551" cy="29517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bg1"/>
                </a:solidFill>
                <a:latin typeface="Calibri" panose="020F0502020204030204" pitchFamily="34" charset="0"/>
                <a:cs typeface="Calibri" panose="020F0502020204030204" pitchFamily="34" charset="0"/>
              </a:rPr>
              <a:t>Core CTI</a:t>
            </a:r>
            <a:endParaRPr lang="he-IL" sz="1600" dirty="0">
              <a:solidFill>
                <a:schemeClr val="bg1"/>
              </a:solidFill>
              <a:latin typeface="Calibri" panose="020F0502020204030204" pitchFamily="34" charset="0"/>
              <a:cs typeface="Calibri" panose="020F0502020204030204" pitchFamily="34" charset="0"/>
            </a:endParaRPr>
          </a:p>
        </p:txBody>
      </p:sp>
      <p:pic>
        <p:nvPicPr>
          <p:cNvPr id="15" name="Picture 14" descr="A picture containing food&#10;&#10;Description automatically generated">
            <a:extLst>
              <a:ext uri="{FF2B5EF4-FFF2-40B4-BE49-F238E27FC236}">
                <a16:creationId xmlns:a16="http://schemas.microsoft.com/office/drawing/2014/main" id="{A5CEEB96-F300-4186-AA18-58C1AA0936EA}"/>
              </a:ext>
            </a:extLst>
          </p:cNvPr>
          <p:cNvPicPr>
            <a:picLocks noChangeAspect="1"/>
          </p:cNvPicPr>
          <p:nvPr/>
        </p:nvPicPr>
        <p:blipFill>
          <a:blip r:embed="rId3"/>
          <a:stretch>
            <a:fillRect/>
          </a:stretch>
        </p:blipFill>
        <p:spPr>
          <a:xfrm>
            <a:off x="2094311" y="6253288"/>
            <a:ext cx="782875" cy="540356"/>
          </a:xfrm>
          <a:prstGeom prst="rect">
            <a:avLst/>
          </a:prstGeom>
        </p:spPr>
      </p:pic>
    </p:spTree>
    <p:extLst>
      <p:ext uri="{BB962C8B-B14F-4D97-AF65-F5344CB8AC3E}">
        <p14:creationId xmlns:p14="http://schemas.microsoft.com/office/powerpoint/2010/main" val="3428565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Business Data Masking in logs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325165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vi-VN" sz="2000" b="1" dirty="0">
                <a:solidFill>
                  <a:srgbClr val="00B0F0"/>
                </a:solidFill>
                <a:latin typeface="Arial" panose="020B0604020202020204" pitchFamily="34" charset="0"/>
                <a:cs typeface="Arial" panose="020B0604020202020204" pitchFamily="34" charset="0"/>
              </a:rPr>
              <a:t>Tăng cường bảo mật bằng cách che giấu các giá trị dữ liệu kinh doanh trong nhật ký trên các dịch vụ và ứng dụng </a:t>
            </a:r>
            <a:r>
              <a:rPr lang="vi-VN" sz="2000" b="1" dirty="0" smtClean="0">
                <a:solidFill>
                  <a:srgbClr val="00B0F0"/>
                </a:solidFill>
                <a:latin typeface="Arial" panose="020B0604020202020204" pitchFamily="34" charset="0"/>
                <a:cs typeface="Arial" panose="020B0604020202020204" pitchFamily="34" charset="0"/>
              </a:rPr>
              <a:t>Engage</a:t>
            </a:r>
            <a:endParaRPr lang="en-US" sz="2000" b="1" dirty="0" smtClean="0">
              <a:solidFill>
                <a:srgbClr val="00B0F0"/>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CTI - </a:t>
            </a:r>
            <a:r>
              <a:rPr lang="en-US" dirty="0" err="1">
                <a:solidFill>
                  <a:srgbClr val="000000"/>
                </a:solidFill>
                <a:latin typeface="Arial"/>
              </a:rPr>
              <a:t>Genesys</a:t>
            </a:r>
            <a:r>
              <a:rPr lang="en-US" dirty="0">
                <a:solidFill>
                  <a:srgbClr val="000000"/>
                </a:solidFill>
                <a:latin typeface="Arial"/>
              </a:rPr>
              <a:t> only</a:t>
            </a:r>
            <a:endParaRPr lang="he-IL" dirty="0">
              <a:solidFill>
                <a:srgbClr val="000000"/>
              </a:solidFill>
              <a:latin typeface="Arial"/>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Interaction Center</a:t>
            </a:r>
          </a:p>
          <a:p>
            <a:pPr marL="285750" lvl="0" indent="-285750" defTabSz="914400">
              <a:lnSpc>
                <a:spcPct val="150000"/>
              </a:lnSpc>
              <a:buFont typeface="Arial" panose="020B0604020202020204" pitchFamily="34" charset="0"/>
              <a:buChar char="•"/>
            </a:pPr>
            <a:r>
              <a:rPr lang="en-US" dirty="0">
                <a:solidFill>
                  <a:srgbClr val="000000"/>
                </a:solidFill>
                <a:latin typeface="Arial"/>
              </a:rPr>
              <a:t>Monitor Application</a:t>
            </a:r>
          </a:p>
          <a:p>
            <a:pPr marL="285750" lvl="0" indent="-285750" defTabSz="914400">
              <a:lnSpc>
                <a:spcPct val="150000"/>
              </a:lnSpc>
              <a:buFont typeface="Arial" panose="020B0604020202020204" pitchFamily="34" charset="0"/>
              <a:buChar char="•"/>
            </a:pPr>
            <a:r>
              <a:rPr lang="en-US" dirty="0" err="1">
                <a:solidFill>
                  <a:srgbClr val="000000"/>
                </a:solidFill>
                <a:latin typeface="Arial"/>
              </a:rPr>
              <a:t>ConnectAPI</a:t>
            </a:r>
            <a:endParaRPr lang="en-US" dirty="0">
              <a:solidFill>
                <a:srgbClr val="000000"/>
              </a:solidFill>
              <a:latin typeface="Arial"/>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FBE60704-2B7B-796B-D68F-17A4586F65CE}"/>
              </a:ext>
            </a:extLst>
          </p:cNvPr>
          <p:cNvPicPr>
            <a:picLocks noChangeAspect="1"/>
          </p:cNvPicPr>
          <p:nvPr/>
        </p:nvPicPr>
        <p:blipFill>
          <a:blip r:embed="rId3"/>
          <a:stretch>
            <a:fillRect/>
          </a:stretch>
        </p:blipFill>
        <p:spPr>
          <a:xfrm>
            <a:off x="3638657" y="5017459"/>
            <a:ext cx="5424079" cy="1524183"/>
          </a:xfrm>
          <a:prstGeom prst="rect">
            <a:avLst/>
          </a:prstGeom>
          <a:ln w="57150">
            <a:solidFill>
              <a:schemeClr val="accent6">
                <a:lumMod val="60000"/>
                <a:lumOff val="40000"/>
              </a:schemeClr>
            </a:solidFill>
          </a:ln>
          <a:effectLst>
            <a:glow rad="520700">
              <a:schemeClr val="accent1">
                <a:alpha val="40000"/>
              </a:schemeClr>
            </a:glow>
            <a:outerShdw blurRad="939800" dist="165100" dir="8100000" sx="103000" sy="103000" algn="ctr" rotWithShape="0">
              <a:srgbClr val="000000">
                <a:alpha val="43137"/>
              </a:srgbClr>
            </a:outerShdw>
            <a:reflection endPos="0" dist="50800" dir="5400000" sy="-100000" algn="bl" rotWithShape="0"/>
            <a:softEdge rad="50800"/>
          </a:effectLst>
        </p:spPr>
      </p:pic>
      <p:grpSp>
        <p:nvGrpSpPr>
          <p:cNvPr id="8" name="Group 7">
            <a:extLst>
              <a:ext uri="{FF2B5EF4-FFF2-40B4-BE49-F238E27FC236}">
                <a16:creationId xmlns:a16="http://schemas.microsoft.com/office/drawing/2014/main" id="{98D44FCF-9C37-4745-A50A-A01FED5C8EBF}"/>
              </a:ext>
            </a:extLst>
          </p:cNvPr>
          <p:cNvGrpSpPr/>
          <p:nvPr/>
        </p:nvGrpSpPr>
        <p:grpSpPr>
          <a:xfrm>
            <a:off x="876982" y="1861304"/>
            <a:ext cx="1080000" cy="1080000"/>
            <a:chOff x="311863" y="1743768"/>
            <a:chExt cx="1260000" cy="1260000"/>
          </a:xfrm>
        </p:grpSpPr>
        <p:sp>
          <p:nvSpPr>
            <p:cNvPr id="9" name="Flowchart: Connector 8">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943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Java 11 Azul</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589666"/>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Azul’s license is covered by NICE</a:t>
            </a: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Reducing number of servers required for Java Oracle License</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2" name="Picture 2" descr="Money bag - Free business icons">
            <a:extLst>
              <a:ext uri="{FF2B5EF4-FFF2-40B4-BE49-F238E27FC236}">
                <a16:creationId xmlns:a16="http://schemas.microsoft.com/office/drawing/2014/main" id="{316E57FE-67D8-4771-8ED8-3D0107A31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042" y="2194684"/>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321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3rd Parties and Security</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28188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Security related fixes and enhancements:</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779500" y="2534458"/>
            <a:ext cx="8846063" cy="3932261"/>
          </a:xfrm>
          <a:prstGeom prst="rect">
            <a:avLst/>
          </a:prstGeom>
        </p:spPr>
      </p:pic>
      <p:pic>
        <p:nvPicPr>
          <p:cNvPr id="7" name="Graphic 15" descr="Thumbs up sign with solid fill">
            <a:extLst>
              <a:ext uri="{FF2B5EF4-FFF2-40B4-BE49-F238E27FC236}">
                <a16:creationId xmlns:a16="http://schemas.microsoft.com/office/drawing/2014/main" id="{54878763-FDFF-4006-912E-8201E71338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67407" y="1931164"/>
            <a:ext cx="770875" cy="770875"/>
          </a:xfrm>
          <a:prstGeom prst="rect">
            <a:avLst/>
          </a:prstGeom>
        </p:spPr>
      </p:pic>
    </p:spTree>
    <p:extLst>
      <p:ext uri="{BB962C8B-B14F-4D97-AF65-F5344CB8AC3E}">
        <p14:creationId xmlns:p14="http://schemas.microsoft.com/office/powerpoint/2010/main" val="7959712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7772261"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Reporter component on Applications server</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814343"/>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en-US" sz="1865" dirty="0" smtClean="0">
                <a:solidFill>
                  <a:srgbClr val="404041"/>
                </a:solidFill>
                <a:latin typeface="Arial" panose="020B0604020202020204" pitchFamily="34" charset="0"/>
                <a:cs typeface="Arial" panose="020B0604020202020204" pitchFamily="34" charset="0"/>
              </a:rPr>
              <a:t>Reporter </a:t>
            </a:r>
            <a:r>
              <a:rPr lang="en-US" sz="1865" dirty="0" err="1" smtClean="0">
                <a:solidFill>
                  <a:srgbClr val="404041"/>
                </a:solidFill>
                <a:latin typeface="Arial" panose="020B0604020202020204" pitchFamily="34" charset="0"/>
                <a:cs typeface="Arial" panose="020B0604020202020204" pitchFamily="34" charset="0"/>
              </a:rPr>
              <a:t>theo</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mặc</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định</a:t>
            </a:r>
            <a:r>
              <a:rPr lang="en-US" sz="1865" dirty="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cài</a:t>
            </a:r>
            <a:r>
              <a:rPr lang="en-US" sz="1865" dirty="0" smtClean="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trên</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Ứng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dụng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thay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vì</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DataMart </a:t>
            </a:r>
            <a:r>
              <a:rPr lang="en-US" sz="1865" dirty="0" err="1">
                <a:solidFill>
                  <a:srgbClr val="404041"/>
                </a:solidFill>
                <a:latin typeface="Arial" panose="020B0604020202020204" pitchFamily="34" charset="0"/>
                <a:cs typeface="Arial" panose="020B0604020202020204" pitchFamily="34" charset="0"/>
              </a:rPr>
              <a:t>trong</a:t>
            </a:r>
            <a:r>
              <a:rPr lang="en-US" sz="1865" dirty="0">
                <a:solidFill>
                  <a:srgbClr val="404041"/>
                </a:solidFill>
                <a:latin typeface="Arial" panose="020B0604020202020204" pitchFamily="34" charset="0"/>
                <a:cs typeface="Arial" panose="020B0604020202020204" pitchFamily="34" charset="0"/>
              </a:rPr>
              <a:t> </a:t>
            </a:r>
            <a:r>
              <a:rPr lang="en-US" sz="1865" dirty="0" smtClean="0">
                <a:solidFill>
                  <a:srgbClr val="404041"/>
                </a:solidFill>
                <a:latin typeface="Arial" panose="020B0604020202020204" pitchFamily="34" charset="0"/>
                <a:cs typeface="Arial" panose="020B0604020202020204" pitchFamily="34" charset="0"/>
              </a:rPr>
              <a:t>SRT</a:t>
            </a: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Máy chủ DataMart có thể có cài đặt bảo mật được cấu hình mạnh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en-US" sz="1865" dirty="0">
                <a:solidFill>
                  <a:srgbClr val="404041"/>
                </a:solidFill>
                <a:latin typeface="Arial" panose="020B0604020202020204" pitchFamily="34" charset="0"/>
                <a:cs typeface="Arial" panose="020B0604020202020204" pitchFamily="34" charset="0"/>
              </a:rPr>
              <a:t>No impact on existing sites – configuration is kept as is during the upgrade</a:t>
            </a: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8" name="Графіка 9" descr="Server with solid fill">
            <a:extLst>
              <a:ext uri="{FF2B5EF4-FFF2-40B4-BE49-F238E27FC236}">
                <a16:creationId xmlns:a16="http://schemas.microsoft.com/office/drawing/2014/main" id="{C3981B84-13E9-F59E-0F8E-7100DEEED45D}"/>
              </a:ext>
            </a:extLst>
          </p:cNvPr>
          <p:cNvPicPr>
            <a:picLocks noChangeAspect="1"/>
          </p:cNvPicPr>
          <p:nvPr/>
        </p:nvPicPr>
        <p:blipFill>
          <a:blip r:embed="rId3">
            <a:extLst>
              <a:ext uri="{96DAC541-7B7A-43D3-8B79-37D633B846F1}">
                <asvg:svgBlip xmlns:asvg="http://schemas.microsoft.com/office/drawing/2016/SVG/main" xmlns="" r:embed="rId7"/>
              </a:ext>
            </a:extLst>
          </a:blip>
          <a:stretch>
            <a:fillRect/>
          </a:stretch>
        </p:blipFill>
        <p:spPr>
          <a:xfrm>
            <a:off x="1289655" y="1712630"/>
            <a:ext cx="642671" cy="655200"/>
          </a:xfrm>
          <a:prstGeom prst="rect">
            <a:avLst/>
          </a:prstGeom>
        </p:spPr>
      </p:pic>
      <p:pic>
        <p:nvPicPr>
          <p:cNvPr id="9" name="Графіка 8" descr="Lock with solid fill">
            <a:extLst>
              <a:ext uri="{FF2B5EF4-FFF2-40B4-BE49-F238E27FC236}">
                <a16:creationId xmlns:a16="http://schemas.microsoft.com/office/drawing/2014/main" id="{6199AA37-7E94-C537-B41C-FE2B76436299}"/>
              </a:ext>
            </a:extLst>
          </p:cNvPr>
          <p:cNvPicPr>
            <a:picLocks noChangeAspect="1"/>
          </p:cNvPicPr>
          <p:nvPr/>
        </p:nvPicPr>
        <p:blipFill>
          <a:blip r:embed="rId8">
            <a:extLst>
              <a:ext uri="{96DAC541-7B7A-43D3-8B79-37D633B846F1}">
                <asvg:svgBlip xmlns:asvg="http://schemas.microsoft.com/office/drawing/2016/SVG/main" xmlns="" r:embed="rId5"/>
              </a:ext>
            </a:extLst>
          </a:blip>
          <a:stretch>
            <a:fillRect/>
          </a:stretch>
        </p:blipFill>
        <p:spPr>
          <a:xfrm>
            <a:off x="1283391" y="2367830"/>
            <a:ext cx="655200" cy="655200"/>
          </a:xfrm>
          <a:prstGeom prst="rect">
            <a:avLst/>
          </a:prstGeom>
        </p:spPr>
      </p:pic>
      <p:pic>
        <p:nvPicPr>
          <p:cNvPr id="10" name="Графіка 10" descr="Badge Tick with solid fill">
            <a:extLst>
              <a:ext uri="{FF2B5EF4-FFF2-40B4-BE49-F238E27FC236}">
                <a16:creationId xmlns:a16="http://schemas.microsoft.com/office/drawing/2014/main" id="{2E7763F9-5DEC-2754-C837-E51CDB90318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83391" y="2966020"/>
            <a:ext cx="655200" cy="673843"/>
          </a:xfrm>
          <a:prstGeom prst="rect">
            <a:avLst/>
          </a:prstGeom>
        </p:spPr>
      </p:pic>
      <p:pic>
        <p:nvPicPr>
          <p:cNvPr id="12" name="Рисунок 3" descr="Зображення, що містить стіл&#10;&#10;Опис створено автоматично">
            <a:extLst>
              <a:ext uri="{FF2B5EF4-FFF2-40B4-BE49-F238E27FC236}">
                <a16:creationId xmlns:a16="http://schemas.microsoft.com/office/drawing/2014/main" id="{02F51656-44C4-B214-F9AA-37846726688B}"/>
              </a:ext>
            </a:extLst>
          </p:cNvPr>
          <p:cNvPicPr>
            <a:picLocks noChangeAspect="1"/>
          </p:cNvPicPr>
          <p:nvPr/>
        </p:nvPicPr>
        <p:blipFill>
          <a:blip r:embed="rId11"/>
          <a:stretch>
            <a:fillRect/>
          </a:stretch>
        </p:blipFill>
        <p:spPr>
          <a:xfrm>
            <a:off x="2417005" y="4004734"/>
            <a:ext cx="7956247" cy="2698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7755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9730562"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SRT Recording Integrations page – new capabilities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240340"/>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Xác định và quản lý tích hợp CTI trở nên dễ dàng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Chức năng Multiple </a:t>
            </a:r>
            <a:r>
              <a:rPr lang="vi-VN" sz="1865" dirty="0" smtClean="0">
                <a:solidFill>
                  <a:srgbClr val="404041"/>
                </a:solidFill>
                <a:latin typeface="Arial" panose="020B0604020202020204" pitchFamily="34" charset="0"/>
                <a:cs typeface="Arial" panose="020B0604020202020204" pitchFamily="34" charset="0"/>
              </a:rPr>
              <a:t>selection</a:t>
            </a:r>
            <a:r>
              <a:rPr lang="en-US" sz="1865" dirty="0" smtClean="0">
                <a:solidFill>
                  <a:srgbClr val="404041"/>
                </a:solidFill>
                <a:latin typeface="Arial" panose="020B0604020202020204" pitchFamily="34" charset="0"/>
                <a:cs typeface="Arial" panose="020B0604020202020204" pitchFamily="34" charset="0"/>
              </a:rPr>
              <a:t> </a:t>
            </a:r>
            <a:r>
              <a:rPr lang="vi-VN" sz="1865" dirty="0" smtClean="0">
                <a:solidFill>
                  <a:srgbClr val="404041"/>
                </a:solidFill>
                <a:latin typeface="Arial" panose="020B0604020202020204" pitchFamily="34" charset="0"/>
                <a:cs typeface="Arial" panose="020B0604020202020204" pitchFamily="34" charset="0"/>
              </a:rPr>
              <a:t>giúp</a:t>
            </a:r>
            <a:r>
              <a:rPr lang="vi-VN" sz="1865" dirty="0">
                <a:solidFill>
                  <a:srgbClr val="404041"/>
                </a:solidFill>
                <a:latin typeface="Arial" panose="020B0604020202020204" pitchFamily="34" charset="0"/>
                <a:cs typeface="Arial" panose="020B0604020202020204" pitchFamily="34" charset="0"/>
              </a:rPr>
              <a:t> thao tác với trang CTI nhanh 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4" name="Graphic 12" descr="Thumbs up sign with solid fill">
            <a:extLst>
              <a:ext uri="{FF2B5EF4-FFF2-40B4-BE49-F238E27FC236}">
                <a16:creationId xmlns:a16="http://schemas.microsoft.com/office/drawing/2014/main" id="{D6DA7BE6-4EF2-40A4-AB84-C2E93E47E7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83520" y="1750997"/>
            <a:ext cx="654944" cy="654944"/>
          </a:xfrm>
          <a:prstGeom prst="rect">
            <a:avLst/>
          </a:prstGeom>
        </p:spPr>
      </p:pic>
      <p:pic>
        <p:nvPicPr>
          <p:cNvPr id="15" name="Графіка 9" descr="Stopwatch 25% with solid fill">
            <a:extLst>
              <a:ext uri="{FF2B5EF4-FFF2-40B4-BE49-F238E27FC236}">
                <a16:creationId xmlns:a16="http://schemas.microsoft.com/office/drawing/2014/main" id="{A0C6B2E2-98B9-9950-8C20-BAB20A990668}"/>
              </a:ext>
            </a:extLst>
          </p:cNvPr>
          <p:cNvPicPr>
            <a:picLocks noChangeAspect="1"/>
          </p:cNvPicPr>
          <p:nvPr/>
        </p:nvPicPr>
        <p:blipFill>
          <a:blip r:embed="rId10">
            <a:extLst>
              <a:ext uri="{96DAC541-7B7A-43D3-8B79-37D633B846F1}">
                <asvg:svgBlip xmlns:asvg="http://schemas.microsoft.com/office/drawing/2016/SVG/main" xmlns="" r:embed="rId5"/>
              </a:ext>
            </a:extLst>
          </a:blip>
          <a:stretch>
            <a:fillRect/>
          </a:stretch>
        </p:blipFill>
        <p:spPr>
          <a:xfrm>
            <a:off x="1283520" y="2426992"/>
            <a:ext cx="658630" cy="654943"/>
          </a:xfrm>
          <a:prstGeom prst="rect">
            <a:avLst/>
          </a:prstGeom>
        </p:spPr>
      </p:pic>
      <p:pic>
        <p:nvPicPr>
          <p:cNvPr id="16" name="Рисунок 3">
            <a:extLst>
              <a:ext uri="{FF2B5EF4-FFF2-40B4-BE49-F238E27FC236}">
                <a16:creationId xmlns:a16="http://schemas.microsoft.com/office/drawing/2014/main" id="{0B6169F7-7AD3-9690-1221-F403E45FE230}"/>
              </a:ext>
            </a:extLst>
          </p:cNvPr>
          <p:cNvPicPr>
            <a:picLocks noChangeAspect="1"/>
          </p:cNvPicPr>
          <p:nvPr/>
        </p:nvPicPr>
        <p:blipFill>
          <a:blip r:embed="rId11"/>
          <a:stretch>
            <a:fillRect/>
          </a:stretch>
        </p:blipFill>
        <p:spPr>
          <a:xfrm>
            <a:off x="2663798" y="3211034"/>
            <a:ext cx="7007804" cy="1853116"/>
          </a:xfrm>
          <a:prstGeom prst="rect">
            <a:avLst/>
          </a:prstGeom>
          <a:ln>
            <a:noFill/>
          </a:ln>
          <a:effectLst>
            <a:outerShdw blurRad="190500" algn="tl" rotWithShape="0">
              <a:srgbClr val="000000">
                <a:alpha val="70000"/>
              </a:srgbClr>
            </a:outerShdw>
          </a:effectLst>
        </p:spPr>
      </p:pic>
      <p:pic>
        <p:nvPicPr>
          <p:cNvPr id="17" name="Рисунок 7" descr="Зображення, що містить стіл&#10;&#10;Опис створено автоматично">
            <a:extLst>
              <a:ext uri="{FF2B5EF4-FFF2-40B4-BE49-F238E27FC236}">
                <a16:creationId xmlns:a16="http://schemas.microsoft.com/office/drawing/2014/main" id="{F16E74FA-49B8-905D-C367-D4CA8D4656FB}"/>
              </a:ext>
            </a:extLst>
          </p:cNvPr>
          <p:cNvPicPr>
            <a:picLocks noChangeAspect="1"/>
          </p:cNvPicPr>
          <p:nvPr/>
        </p:nvPicPr>
        <p:blipFill>
          <a:blip r:embed="rId12"/>
          <a:stretch>
            <a:fillRect/>
          </a:stretch>
        </p:blipFill>
        <p:spPr>
          <a:xfrm>
            <a:off x="2782242" y="5233779"/>
            <a:ext cx="6770915" cy="1277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07525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277252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Nice RTA</a:t>
            </a:r>
            <a:endParaRPr lang="en-US" dirty="0"/>
          </a:p>
        </p:txBody>
      </p:sp>
      <p:pic>
        <p:nvPicPr>
          <p:cNvPr id="4" name="Content Placeholder 3"/>
          <p:cNvPicPr>
            <a:picLocks noGrp="1" noChangeAspect="1"/>
          </p:cNvPicPr>
          <p:nvPr>
            <p:ph idx="1"/>
          </p:nvPr>
        </p:nvPicPr>
        <p:blipFill>
          <a:blip r:embed="rId3"/>
          <a:stretch>
            <a:fillRect/>
          </a:stretch>
        </p:blipFill>
        <p:spPr>
          <a:xfrm>
            <a:off x="6201556" y="2403231"/>
            <a:ext cx="1694424" cy="3778250"/>
          </a:xfrm>
          <a:prstGeom prst="rect">
            <a:avLst/>
          </a:prstGeom>
        </p:spPr>
      </p:pic>
    </p:spTree>
    <p:extLst>
      <p:ext uri="{BB962C8B-B14F-4D97-AF65-F5344CB8AC3E}">
        <p14:creationId xmlns:p14="http://schemas.microsoft.com/office/powerpoint/2010/main" val="207728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7268910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idx="1"/>
          </p:nvPr>
        </p:nvSpPr>
        <p:spPr/>
        <p:txBody>
          <a:bodyPr>
            <a:normAutofit/>
          </a:bodyPr>
          <a:lstStyle/>
          <a:p>
            <a:pPr marL="342900" indent="-342900">
              <a:buAutoNum type="arabicPeriod"/>
            </a:pPr>
            <a:r>
              <a:rPr lang="en-US" b="1" dirty="0" err="1" smtClean="0">
                <a:solidFill>
                  <a:schemeClr val="tx1"/>
                </a:solidFill>
                <a:latin typeface="Times New Roman" pitchFamily="18" charset="0"/>
                <a:cs typeface="Times New Roman" pitchFamily="18" charset="0"/>
              </a:rPr>
              <a:t>Chạy</a:t>
            </a:r>
            <a:r>
              <a:rPr lang="en-US" b="1" dirty="0" smtClean="0">
                <a:solidFill>
                  <a:schemeClr val="tx1"/>
                </a:solidFill>
                <a:latin typeface="Times New Roman" pitchFamily="18" charset="0"/>
                <a:cs typeface="Times New Roman" pitchFamily="18" charset="0"/>
              </a:rPr>
              <a:t> </a:t>
            </a:r>
            <a:r>
              <a:rPr lang="vi-VN" b="1" dirty="0" smtClean="0">
                <a:solidFill>
                  <a:schemeClr val="tx1"/>
                </a:solidFill>
                <a:latin typeface="Times New Roman" pitchFamily="18" charset="0"/>
                <a:cs typeface="Times New Roman" pitchFamily="18" charset="0"/>
              </a:rPr>
              <a:t>SRT "</a:t>
            </a:r>
            <a:r>
              <a:rPr lang="vi-VN" b="1" dirty="0">
                <a:solidFill>
                  <a:schemeClr val="tx1"/>
                </a:solidFill>
                <a:latin typeface="Times New Roman" pitchFamily="18" charset="0"/>
                <a:cs typeface="Times New Roman" pitchFamily="18" charset="0"/>
              </a:rPr>
              <a:t>Site Readiness </a:t>
            </a:r>
            <a:r>
              <a:rPr lang="vi-VN" b="1" dirty="0" smtClean="0">
                <a:solidFill>
                  <a:schemeClr val="tx1"/>
                </a:solidFill>
                <a:latin typeface="Times New Roman" pitchFamily="18" charset="0"/>
                <a:cs typeface="Times New Roman" pitchFamily="18" charset="0"/>
              </a:rPr>
              <a:t>Tool“</a:t>
            </a:r>
            <a:endParaRPr lang="en-US" b="1" dirty="0" smtClean="0">
              <a:solidFill>
                <a:schemeClr val="tx1"/>
              </a:solidFill>
              <a:latin typeface="Times New Roman" pitchFamily="18" charset="0"/>
              <a:cs typeface="Times New Roman" pitchFamily="18" charset="0"/>
            </a:endParaRPr>
          </a:p>
          <a:p>
            <a:pPr marL="342900" indent="-342900">
              <a:buAutoNum type="arabicPeriod"/>
            </a:pPr>
            <a:r>
              <a:rPr lang="vi-VN" b="1" dirty="0" smtClean="0">
                <a:solidFill>
                  <a:schemeClr val="tx1"/>
                </a:solidFill>
                <a:latin typeface="Times New Roman" pitchFamily="18" charset="0"/>
                <a:cs typeface="Times New Roman" pitchFamily="18" charset="0"/>
              </a:rPr>
              <a:t>NDM </a:t>
            </a:r>
            <a:r>
              <a:rPr lang="vi-VN" b="1" dirty="0">
                <a:solidFill>
                  <a:schemeClr val="tx1"/>
                </a:solidFill>
                <a:latin typeface="Times New Roman" pitchFamily="18" charset="0"/>
                <a:cs typeface="Times New Roman" pitchFamily="18" charset="0"/>
              </a:rPr>
              <a:t>- NICE Deployment Manager </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5041846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843878" y="1488104"/>
            <a:ext cx="8661706" cy="5068614"/>
          </a:xfrm>
          <a:prstGeom prst="rect">
            <a:avLst/>
          </a:prstGeom>
        </p:spPr>
      </p:pic>
    </p:spTree>
    <p:extLst>
      <p:ext uri="{BB962C8B-B14F-4D97-AF65-F5344CB8AC3E}">
        <p14:creationId xmlns:p14="http://schemas.microsoft.com/office/powerpoint/2010/main" val="30323912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884201" y="1340696"/>
            <a:ext cx="8678140" cy="5363429"/>
          </a:xfrm>
          <a:prstGeom prst="rect">
            <a:avLst/>
          </a:prstGeom>
        </p:spPr>
      </p:pic>
    </p:spTree>
    <p:extLst>
      <p:ext uri="{BB962C8B-B14F-4D97-AF65-F5344CB8AC3E}">
        <p14:creationId xmlns:p14="http://schemas.microsoft.com/office/powerpoint/2010/main" val="15166601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874256" y="1441492"/>
            <a:ext cx="8704405" cy="5180023"/>
          </a:xfrm>
          <a:prstGeom prst="rect">
            <a:avLst/>
          </a:prstGeom>
        </p:spPr>
      </p:pic>
    </p:spTree>
    <p:extLst>
      <p:ext uri="{BB962C8B-B14F-4D97-AF65-F5344CB8AC3E}">
        <p14:creationId xmlns:p14="http://schemas.microsoft.com/office/powerpoint/2010/main" val="36449153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665888" y="1882140"/>
            <a:ext cx="10142483" cy="4250646"/>
          </a:xfrm>
          <a:prstGeom prst="rect">
            <a:avLst/>
          </a:prstGeom>
        </p:spPr>
      </p:pic>
    </p:spTree>
    <p:extLst>
      <p:ext uri="{BB962C8B-B14F-4D97-AF65-F5344CB8AC3E}">
        <p14:creationId xmlns:p14="http://schemas.microsoft.com/office/powerpoint/2010/main" val="15000175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6" name="Picture 5"/>
          <p:cNvPicPr/>
          <p:nvPr/>
        </p:nvPicPr>
        <p:blipFill>
          <a:blip r:embed="rId3"/>
          <a:stretch>
            <a:fillRect/>
          </a:stretch>
        </p:blipFill>
        <p:spPr>
          <a:xfrm>
            <a:off x="1763766" y="1322069"/>
            <a:ext cx="8736067" cy="4842247"/>
          </a:xfrm>
          <a:prstGeom prst="rect">
            <a:avLst/>
          </a:prstGeom>
        </p:spPr>
      </p:pic>
    </p:spTree>
    <p:extLst>
      <p:ext uri="{BB962C8B-B14F-4D97-AF65-F5344CB8AC3E}">
        <p14:creationId xmlns:p14="http://schemas.microsoft.com/office/powerpoint/2010/main" val="3871671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674692" y="1175450"/>
            <a:ext cx="9881432" cy="5178053"/>
          </a:xfrm>
          <a:prstGeom prst="rect">
            <a:avLst/>
          </a:prstGeom>
        </p:spPr>
      </p:pic>
    </p:spTree>
    <p:extLst>
      <p:ext uri="{BB962C8B-B14F-4D97-AF65-F5344CB8AC3E}">
        <p14:creationId xmlns:p14="http://schemas.microsoft.com/office/powerpoint/2010/main" val="4633907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499378" y="1345426"/>
            <a:ext cx="9908365" cy="5353969"/>
          </a:xfrm>
          <a:prstGeom prst="rect">
            <a:avLst/>
          </a:prstGeom>
        </p:spPr>
      </p:pic>
    </p:spTree>
    <p:extLst>
      <p:ext uri="{BB962C8B-B14F-4D97-AF65-F5344CB8AC3E}">
        <p14:creationId xmlns:p14="http://schemas.microsoft.com/office/powerpoint/2010/main" val="17423989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848606" y="1381030"/>
            <a:ext cx="9098412" cy="5282762"/>
          </a:xfrm>
          <a:prstGeom prst="rect">
            <a:avLst/>
          </a:prstGeom>
        </p:spPr>
      </p:pic>
    </p:spTree>
    <p:extLst>
      <p:ext uri="{BB962C8B-B14F-4D97-AF65-F5344CB8AC3E}">
        <p14:creationId xmlns:p14="http://schemas.microsoft.com/office/powerpoint/2010/main" val="2230587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smtClean="0">
                <a:latin typeface="Times New Roman" panose="02020603050405020304" pitchFamily="18" charset="0"/>
                <a:cs typeface="Times New Roman" panose="02020603050405020304" pitchFamily="18" charset="0"/>
              </a:rPr>
              <a:t> có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cấu phần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Middle app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core </a:t>
            </a:r>
            <a:r>
              <a:rPr lang="en-US" dirty="0" err="1" smtClean="0">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Vpbank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Nice </a:t>
            </a:r>
            <a:r>
              <a:rPr lang="en-US" dirty="0" err="1" smtClean="0">
                <a:latin typeface="Times New Roman" panose="02020603050405020304" pitchFamily="18" charset="0"/>
                <a:cs typeface="Times New Roman" panose="02020603050405020304" pitchFamily="18" charset="0"/>
              </a:rPr>
              <a:t>voicebiometrics</a:t>
            </a:r>
            <a:r>
              <a:rPr lang="en-US"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Cấu phần </a:t>
            </a:r>
            <a:r>
              <a:rPr lang="en-US" dirty="0" err="1" smtClean="0">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 IT-IITD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p:txBody>
      </p:sp>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Middle APP</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578938" y="3789851"/>
            <a:ext cx="5478403" cy="2880580"/>
          </a:xfrm>
          <a:prstGeom prst="rect">
            <a:avLst/>
          </a:prstGeom>
        </p:spPr>
      </p:pic>
    </p:spTree>
    <p:extLst>
      <p:ext uri="{BB962C8B-B14F-4D97-AF65-F5344CB8AC3E}">
        <p14:creationId xmlns:p14="http://schemas.microsoft.com/office/powerpoint/2010/main" val="3084124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6" name="Picture 5"/>
          <p:cNvPicPr/>
          <p:nvPr/>
        </p:nvPicPr>
        <p:blipFill>
          <a:blip r:embed="rId3"/>
          <a:stretch>
            <a:fillRect/>
          </a:stretch>
        </p:blipFill>
        <p:spPr>
          <a:xfrm>
            <a:off x="1943387" y="1264555"/>
            <a:ext cx="8798866" cy="5452899"/>
          </a:xfrm>
          <a:prstGeom prst="rect">
            <a:avLst/>
          </a:prstGeom>
        </p:spPr>
      </p:pic>
    </p:spTree>
    <p:extLst>
      <p:ext uri="{BB962C8B-B14F-4D97-AF65-F5344CB8AC3E}">
        <p14:creationId xmlns:p14="http://schemas.microsoft.com/office/powerpoint/2010/main" val="21252187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2356742" y="1331893"/>
            <a:ext cx="7923487" cy="5381035"/>
          </a:xfrm>
          <a:prstGeom prst="rect">
            <a:avLst/>
          </a:prstGeom>
        </p:spPr>
      </p:pic>
    </p:spTree>
    <p:extLst>
      <p:ext uri="{BB962C8B-B14F-4D97-AF65-F5344CB8AC3E}">
        <p14:creationId xmlns:p14="http://schemas.microsoft.com/office/powerpoint/2010/main" val="29167977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2460672" y="1264555"/>
            <a:ext cx="8015977" cy="5548147"/>
          </a:xfrm>
          <a:prstGeom prst="rect">
            <a:avLst/>
          </a:prstGeom>
        </p:spPr>
      </p:pic>
    </p:spTree>
    <p:extLst>
      <p:ext uri="{BB962C8B-B14F-4D97-AF65-F5344CB8AC3E}">
        <p14:creationId xmlns:p14="http://schemas.microsoft.com/office/powerpoint/2010/main" val="36114538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3552581" y="1175976"/>
            <a:ext cx="5475496" cy="5682024"/>
          </a:xfrm>
          <a:prstGeom prst="rect">
            <a:avLst/>
          </a:prstGeom>
        </p:spPr>
      </p:pic>
    </p:spTree>
    <p:extLst>
      <p:ext uri="{BB962C8B-B14F-4D97-AF65-F5344CB8AC3E}">
        <p14:creationId xmlns:p14="http://schemas.microsoft.com/office/powerpoint/2010/main" val="2103868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909365" y="1470565"/>
            <a:ext cx="8531115" cy="5103692"/>
          </a:xfrm>
          <a:prstGeom prst="rect">
            <a:avLst/>
          </a:prstGeom>
        </p:spPr>
      </p:pic>
    </p:spTree>
    <p:extLst>
      <p:ext uri="{BB962C8B-B14F-4D97-AF65-F5344CB8AC3E}">
        <p14:creationId xmlns:p14="http://schemas.microsoft.com/office/powerpoint/2010/main" val="5511713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1824796" y="1524956"/>
            <a:ext cx="9191034" cy="4994909"/>
          </a:xfrm>
          <a:prstGeom prst="rect">
            <a:avLst/>
          </a:prstGeom>
        </p:spPr>
      </p:pic>
    </p:spTree>
    <p:extLst>
      <p:ext uri="{BB962C8B-B14F-4D97-AF65-F5344CB8AC3E}">
        <p14:creationId xmlns:p14="http://schemas.microsoft.com/office/powerpoint/2010/main" val="4306755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2118917" y="1650883"/>
            <a:ext cx="8662100" cy="4743055"/>
          </a:xfrm>
          <a:prstGeom prst="rect">
            <a:avLst/>
          </a:prstGeom>
        </p:spPr>
      </p:pic>
    </p:spTree>
    <p:extLst>
      <p:ext uri="{BB962C8B-B14F-4D97-AF65-F5344CB8AC3E}">
        <p14:creationId xmlns:p14="http://schemas.microsoft.com/office/powerpoint/2010/main" val="6778770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5" name="Content Placeholder 4"/>
          <p:cNvSpPr>
            <a:spLocks noGrp="1"/>
          </p:cNvSpPr>
          <p:nvPr>
            <p:ph idx="1"/>
          </p:nvPr>
        </p:nvSpPr>
        <p:spPr/>
        <p:txBody>
          <a:bodyPr/>
          <a:lstStyle/>
          <a:p>
            <a:endParaRPr lang="en-US"/>
          </a:p>
        </p:txBody>
      </p:sp>
      <p:pic>
        <p:nvPicPr>
          <p:cNvPr id="4" name="Picture 3"/>
          <p:cNvPicPr/>
          <p:nvPr/>
        </p:nvPicPr>
        <p:blipFill>
          <a:blip r:embed="rId3"/>
          <a:stretch>
            <a:fillRect/>
          </a:stretch>
        </p:blipFill>
        <p:spPr>
          <a:xfrm>
            <a:off x="2469823" y="1264555"/>
            <a:ext cx="7392715" cy="5612524"/>
          </a:xfrm>
          <a:prstGeom prst="rect">
            <a:avLst/>
          </a:prstGeom>
        </p:spPr>
      </p:pic>
    </p:spTree>
    <p:extLst>
      <p:ext uri="{BB962C8B-B14F-4D97-AF65-F5344CB8AC3E}">
        <p14:creationId xmlns:p14="http://schemas.microsoft.com/office/powerpoint/2010/main" val="2157620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endParaRPr lang="en-US" dirty="0"/>
          </a:p>
        </p:txBody>
      </p:sp>
      <p:sp>
        <p:nvSpPr>
          <p:cNvPr id="2" name="Title 1"/>
          <p:cNvSpPr>
            <a:spLocks noGrp="1"/>
          </p:cNvSpPr>
          <p:nvPr>
            <p:ph type="title"/>
          </p:nvPr>
        </p:nvSpPr>
        <p:spPr/>
        <p:txBody>
          <a:bodyPr>
            <a:normAutofit/>
          </a:bodyPr>
          <a:lstStyle/>
          <a:p>
            <a:r>
              <a:rPr lang="en-US" dirty="0">
                <a:latin typeface="Times New Roman" panose="02020603050405020304" pitchFamily="18" charset="0"/>
                <a:cs typeface="Times New Roman" panose="02020603050405020304" pitchFamily="18" charset="0"/>
              </a:rPr>
              <a:t>NDM -  NICE Deployment Manager</a:t>
            </a:r>
          </a:p>
        </p:txBody>
      </p:sp>
      <p:pic>
        <p:nvPicPr>
          <p:cNvPr id="4" name="Picture 3"/>
          <p:cNvPicPr/>
          <p:nvPr/>
        </p:nvPicPr>
        <p:blipFill>
          <a:blip r:embed="rId3"/>
          <a:stretch>
            <a:fillRect/>
          </a:stretch>
        </p:blipFill>
        <p:spPr>
          <a:xfrm>
            <a:off x="2225317" y="878206"/>
            <a:ext cx="7284720" cy="5806440"/>
          </a:xfrm>
          <a:prstGeom prst="rect">
            <a:avLst/>
          </a:prstGeom>
        </p:spPr>
      </p:pic>
    </p:spTree>
    <p:extLst>
      <p:ext uri="{BB962C8B-B14F-4D97-AF65-F5344CB8AC3E}">
        <p14:creationId xmlns:p14="http://schemas.microsoft.com/office/powerpoint/2010/main" val="11434901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4770451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Quan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77878" y="1201055"/>
            <a:ext cx="10125780" cy="5593445"/>
          </a:xfrm>
          <a:prstGeom prst="rect">
            <a:avLst/>
          </a:prstGeom>
        </p:spPr>
      </p:pic>
    </p:spTree>
    <p:extLst>
      <p:ext uri="{BB962C8B-B14F-4D97-AF65-F5344CB8AC3E}">
        <p14:creationId xmlns:p14="http://schemas.microsoft.com/office/powerpoint/2010/main" val="285892049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normAutofit/>
          </a:bodyPr>
          <a:lstStyle/>
          <a:p>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13035122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Thêm-sửa-xoá</a:t>
            </a:r>
            <a:r>
              <a:rPr lang="en-US" dirty="0" smtClean="0">
                <a:latin typeface="Times New Roman" panose="02020603050405020304" pitchFamily="18" charset="0"/>
                <a:cs typeface="Times New Roman" panose="02020603050405020304" pitchFamily="18" charset="0"/>
              </a:rPr>
              <a:t> User</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577258" y="1583495"/>
            <a:ext cx="9868755" cy="4503810"/>
          </a:xfrm>
          <a:prstGeom prst="rect">
            <a:avLst/>
          </a:prstGeom>
        </p:spPr>
      </p:pic>
    </p:spTree>
    <p:extLst>
      <p:ext uri="{BB962C8B-B14F-4D97-AF65-F5344CB8AC3E}">
        <p14:creationId xmlns:p14="http://schemas.microsoft.com/office/powerpoint/2010/main" val="222946801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CTI JTAPI/ICM</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2324012" y="1264555"/>
            <a:ext cx="7143152" cy="5795388"/>
          </a:xfrm>
          <a:prstGeom prst="rect">
            <a:avLst/>
          </a:prstGeom>
        </p:spPr>
      </p:pic>
    </p:spTree>
    <p:extLst>
      <p:ext uri="{BB962C8B-B14F-4D97-AF65-F5344CB8AC3E}">
        <p14:creationId xmlns:p14="http://schemas.microsoft.com/office/powerpoint/2010/main" val="7258060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Archive</a:t>
            </a:r>
            <a:endParaRPr lang="en-US"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1756517" y="1420687"/>
            <a:ext cx="9951939" cy="4896986"/>
          </a:xfrm>
          <a:prstGeom prst="rect">
            <a:avLst/>
          </a:prstGeom>
        </p:spPr>
      </p:pic>
    </p:spTree>
    <p:extLst>
      <p:ext uri="{BB962C8B-B14F-4D97-AF65-F5344CB8AC3E}">
        <p14:creationId xmlns:p14="http://schemas.microsoft.com/office/powerpoint/2010/main" val="23442505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RTA</a:t>
            </a:r>
            <a:endParaRPr lang="en-US"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31986" y="1395732"/>
            <a:ext cx="10206527" cy="4999959"/>
          </a:xfrm>
          <a:prstGeom prst="rect">
            <a:avLst/>
          </a:prstGeom>
        </p:spPr>
      </p:pic>
    </p:spTree>
    <p:extLst>
      <p:ext uri="{BB962C8B-B14F-4D97-AF65-F5344CB8AC3E}">
        <p14:creationId xmlns:p14="http://schemas.microsoft.com/office/powerpoint/2010/main" val="263322186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403365045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normAutofit/>
          </a:bodyPr>
          <a:lstStyle/>
          <a:p>
            <a:r>
              <a:rPr lang="en-US" dirty="0">
                <a:latin typeface="Times New Roman" panose="02020603050405020304" pitchFamily="18" charset="0"/>
                <a:cs typeface="Times New Roman" panose="02020603050405020304" pitchFamily="18" charset="0"/>
              </a:rPr>
              <a:t>Troubleshooting </a:t>
            </a:r>
            <a:r>
              <a:rPr lang="en-US" dirty="0" smtClean="0">
                <a:latin typeface="Times New Roman" panose="02020603050405020304" pitchFamily="18" charset="0"/>
                <a:cs typeface="Times New Roman" panose="02020603050405020304" pitchFamily="18" charset="0"/>
              </a:rPr>
              <a:t>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5697809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a:t>
            </a:r>
            <a:r>
              <a:rPr lang="en-US" dirty="0" smtClean="0"/>
              <a:t>Troubleshooting AIR</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cả</a:t>
            </a:r>
            <a:r>
              <a:rPr lang="en-US" dirty="0" smtClean="0">
                <a:latin typeface="Arial" panose="020B0604020202020204" pitchFamily="34" charset="0"/>
                <a:cs typeface="Arial" panose="020B0604020202020204" pitchFamily="34" charset="0"/>
              </a:rPr>
              <a:t> server Nice </a:t>
            </a:r>
            <a:r>
              <a:rPr lang="en-US" dirty="0" err="1" smtClean="0">
                <a:latin typeface="Arial" panose="020B0604020202020204" pitchFamily="34" charset="0"/>
                <a:cs typeface="Arial" panose="020B0604020202020204" pitchFamily="34" charset="0"/>
              </a:rPr>
              <a:t>đang</a:t>
            </a:r>
            <a:r>
              <a:rPr lang="en-US" dirty="0" smtClean="0">
                <a:latin typeface="Arial" panose="020B0604020202020204" pitchFamily="34" charset="0"/>
                <a:cs typeface="Arial" panose="020B0604020202020204" pitchFamily="34" charset="0"/>
              </a:rPr>
              <a:t> up. </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nối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giữa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server Nice. </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kết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nối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từ</a:t>
            </a:r>
            <a:r>
              <a:rPr lang="en-US" dirty="0" smtClean="0">
                <a:latin typeface="Arial" panose="020B0604020202020204" pitchFamily="34" charset="0"/>
                <a:cs typeface="Arial" panose="020B0604020202020204" pitchFamily="34" charset="0"/>
              </a:rPr>
              <a:t> client </a:t>
            </a:r>
            <a:r>
              <a:rPr lang="en-US" dirty="0" err="1" smtClean="0">
                <a:latin typeface="Arial" panose="020B0604020202020204" pitchFamily="34" charset="0"/>
                <a:cs typeface="Arial" panose="020B0604020202020204" pitchFamily="34" charset="0"/>
              </a:rPr>
              <a:t>đến</a:t>
            </a:r>
            <a:r>
              <a:rPr lang="en-US" dirty="0" smtClean="0">
                <a:latin typeface="Arial" panose="020B0604020202020204" pitchFamily="34" charset="0"/>
                <a:cs typeface="Arial" panose="020B0604020202020204" pitchFamily="34" charset="0"/>
              </a:rPr>
              <a:t> server Nice. </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time </a:t>
            </a:r>
            <a:r>
              <a:rPr lang="en-US" dirty="0" err="1" smtClean="0">
                <a:latin typeface="Arial" panose="020B0604020202020204" pitchFamily="34" charset="0"/>
                <a:cs typeface="Arial" panose="020B0604020202020204" pitchFamily="34" charset="0"/>
              </a:rPr>
              <a:t>trên</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các</a:t>
            </a:r>
            <a:r>
              <a:rPr lang="en-US" dirty="0" smtClean="0">
                <a:latin typeface="Arial" panose="020B0604020202020204" pitchFamily="34" charset="0"/>
                <a:cs typeface="Arial" panose="020B0604020202020204" pitchFamily="34" charset="0"/>
              </a:rPr>
              <a:t> server Nice. </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tất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cả</a:t>
            </a:r>
            <a:r>
              <a:rPr lang="en-US" dirty="0" smtClean="0">
                <a:latin typeface="Arial" panose="020B0604020202020204" pitchFamily="34" charset="0"/>
                <a:cs typeface="Arial" panose="020B0604020202020204" pitchFamily="34" charset="0"/>
              </a:rPr>
              <a:t> service Nice </a:t>
            </a:r>
            <a:r>
              <a:rPr lang="en-US" dirty="0" err="1" smtClean="0">
                <a:latin typeface="Arial" panose="020B0604020202020204" pitchFamily="34" charset="0"/>
                <a:cs typeface="Arial" panose="020B0604020202020204" pitchFamily="34" charset="0"/>
              </a:rPr>
              <a:t>đang</a:t>
            </a:r>
            <a:r>
              <a:rPr lang="en-US" dirty="0" smtClean="0">
                <a:latin typeface="Arial" panose="020B0604020202020204" pitchFamily="34" charset="0"/>
                <a:cs typeface="Arial" panose="020B0604020202020204" pitchFamily="34" charset="0"/>
              </a:rPr>
              <a:t> up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running.</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SQL Server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SQL </a:t>
            </a: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erver Agent </a:t>
            </a:r>
            <a:r>
              <a:rPr lang="en-US" dirty="0" err="1" smtClean="0">
                <a:latin typeface="Arial" panose="020B0604020202020204" pitchFamily="34" charset="0"/>
                <a:cs typeface="Arial" panose="020B0604020202020204" pitchFamily="34" charset="0"/>
              </a:rPr>
              <a:t>đang</a:t>
            </a:r>
            <a:r>
              <a:rPr lang="en-US" dirty="0" smtClean="0">
                <a:latin typeface="Arial" panose="020B0604020202020204" pitchFamily="34" charset="0"/>
                <a:cs typeface="Arial" panose="020B0604020202020204" pitchFamily="34" charset="0"/>
              </a:rPr>
              <a:t> running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up</a:t>
            </a:r>
          </a:p>
          <a:p>
            <a:r>
              <a:rPr lang="en-US" dirty="0" err="1" smtClean="0">
                <a:latin typeface="Arial" panose="020B0604020202020204" pitchFamily="34" charset="0"/>
                <a:cs typeface="Arial" panose="020B0604020202020204" pitchFamily="34" charset="0"/>
              </a:rPr>
              <a:t>Kiểm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tra</a:t>
            </a:r>
            <a:r>
              <a:rPr lang="en-US" dirty="0" smtClean="0">
                <a:latin typeface="Arial" panose="020B0604020202020204" pitchFamily="34" charset="0"/>
                <a:cs typeface="Arial" panose="020B0604020202020204" pitchFamily="34" charset="0"/>
              </a:rPr>
              <a:t> alarm </a:t>
            </a:r>
            <a:r>
              <a:rPr lang="en-US" dirty="0" err="1" smtClean="0">
                <a:latin typeface="Arial" panose="020B0604020202020204" pitchFamily="34" charset="0"/>
                <a:cs typeface="Arial" panose="020B0604020202020204" pitchFamily="34" charset="0"/>
              </a:rPr>
              <a:t>trên</a:t>
            </a:r>
            <a:r>
              <a:rPr lang="en-US" dirty="0" smtClean="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Sentinel. </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919745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Log Files</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a:latin typeface="Arial" panose="020B0604020202020204" pitchFamily="34" charset="0"/>
                <a:cs typeface="Arial" panose="020B0604020202020204" pitchFamily="34" charset="0"/>
              </a:rPr>
              <a:t>Các tập tin nhật ký bao gồm các mã lỗi, ID tương quan và thông tin khác có thể được sử dụng không chỉ để xác định nơi lỗi được tạo ra, mà còn để xác định nguyên nhân gốc rễ của một lỗi</a:t>
            </a:r>
            <a:r>
              <a:rPr lang="vi-VN"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Location: </a:t>
            </a:r>
            <a:r>
              <a:rPr lang="vi-VN" dirty="0">
                <a:latin typeface="Arial" panose="020B0604020202020204" pitchFamily="34" charset="0"/>
                <a:cs typeface="Arial" panose="020B0604020202020204" pitchFamily="34" charset="0"/>
              </a:rPr>
              <a:t>Các tập tin nhật ký hiện được lưu trữ tại một vị trí trung tâm trên các máy chủ. Chúng được đặt trong đường dẫn cài đặt mặc định: D:\Program files\NICE Systems\Logs.</a:t>
            </a:r>
            <a:endParaRPr lang="en-US"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03262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anose="020B0604020202020204" pitchFamily="34" charset="0"/>
                <a:cs typeface="Arial" panose="020B0604020202020204" pitchFamily="34" charset="0"/>
              </a:rPr>
              <a:t>Log Files </a:t>
            </a:r>
            <a:endParaRPr lang="en-US"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312660892"/>
              </p:ext>
            </p:extLst>
          </p:nvPr>
        </p:nvGraphicFramePr>
        <p:xfrm>
          <a:off x="1509506" y="1905000"/>
          <a:ext cx="9322005" cy="3348335"/>
        </p:xfrm>
        <a:graphic>
          <a:graphicData uri="http://schemas.openxmlformats.org/drawingml/2006/table">
            <a:tbl>
              <a:tblPr firstRow="1" bandRow="1">
                <a:tableStyleId>{5C22544A-7EE6-4342-B048-85BDC9FD1C3A}</a:tableStyleId>
              </a:tblPr>
              <a:tblGrid>
                <a:gridCol w="3142429">
                  <a:extLst>
                    <a:ext uri="{9D8B030D-6E8A-4147-A177-3AD203B41FA5}">
                      <a16:colId xmlns:a16="http://schemas.microsoft.com/office/drawing/2014/main" val="719511630"/>
                    </a:ext>
                  </a:extLst>
                </a:gridCol>
                <a:gridCol w="6179576">
                  <a:extLst>
                    <a:ext uri="{9D8B030D-6E8A-4147-A177-3AD203B41FA5}">
                      <a16:colId xmlns:a16="http://schemas.microsoft.com/office/drawing/2014/main" val="31591116"/>
                    </a:ext>
                  </a:extLst>
                </a:gridCol>
              </a:tblGrid>
              <a:tr h="541651">
                <a:tc>
                  <a:txBody>
                    <a:bodyPr/>
                    <a:lstStyle/>
                    <a:p>
                      <a:r>
                        <a:rPr lang="en-US" dirty="0" smtClean="0"/>
                        <a:t>Component</a:t>
                      </a:r>
                      <a:endParaRPr lang="en-US" dirty="0"/>
                    </a:p>
                  </a:txBody>
                  <a:tcPr/>
                </a:tc>
                <a:tc>
                  <a:txBody>
                    <a:bodyPr/>
                    <a:lstStyle/>
                    <a:p>
                      <a:r>
                        <a:rPr lang="en-US" dirty="0" smtClean="0"/>
                        <a:t>Log Path</a:t>
                      </a:r>
                      <a:endParaRPr lang="en-US" dirty="0"/>
                    </a:p>
                  </a:txBody>
                  <a:tcPr/>
                </a:tc>
                <a:extLst>
                  <a:ext uri="{0D108BD9-81ED-4DB2-BD59-A6C34878D82A}">
                    <a16:rowId xmlns:a16="http://schemas.microsoft.com/office/drawing/2014/main" val="978839263"/>
                  </a:ext>
                </a:extLst>
              </a:tr>
              <a:tr h="541651">
                <a:tc>
                  <a:txBody>
                    <a:bodyPr/>
                    <a:lstStyle/>
                    <a:p>
                      <a:r>
                        <a:rPr lang="en-US" dirty="0" smtClean="0"/>
                        <a:t>Connection Manager</a:t>
                      </a:r>
                      <a:endParaRPr lang="en-US" dirty="0"/>
                    </a:p>
                  </a:txBody>
                  <a:tcPr/>
                </a:tc>
                <a:tc>
                  <a:txBody>
                    <a:bodyPr/>
                    <a:lstStyle/>
                    <a:p>
                      <a:r>
                        <a:rPr lang="en-US" dirty="0" smtClean="0"/>
                        <a:t>…\Program files\NICE Systems\Logs\Connection Manager</a:t>
                      </a:r>
                      <a:endParaRPr lang="en-US" dirty="0"/>
                    </a:p>
                  </a:txBody>
                  <a:tcPr/>
                </a:tc>
                <a:extLst>
                  <a:ext uri="{0D108BD9-81ED-4DB2-BD59-A6C34878D82A}">
                    <a16:rowId xmlns:a16="http://schemas.microsoft.com/office/drawing/2014/main" val="2406254021"/>
                  </a:ext>
                </a:extLst>
              </a:tr>
              <a:tr h="541651">
                <a:tc>
                  <a:txBody>
                    <a:bodyPr/>
                    <a:lstStyle/>
                    <a:p>
                      <a:r>
                        <a:rPr lang="en-US" dirty="0" smtClean="0"/>
                        <a:t>Driver</a:t>
                      </a:r>
                      <a:endParaRPr lang="en-US" dirty="0"/>
                    </a:p>
                  </a:txBody>
                  <a:tcPr/>
                </a:tc>
                <a:tc>
                  <a:txBody>
                    <a:bodyPr/>
                    <a:lstStyle/>
                    <a:p>
                      <a:r>
                        <a:rPr lang="en-US" dirty="0" smtClean="0"/>
                        <a:t>…\Program files\NICE Systems\Logs\Driver </a:t>
                      </a:r>
                      <a:endParaRPr lang="en-US" dirty="0"/>
                    </a:p>
                  </a:txBody>
                  <a:tcPr/>
                </a:tc>
                <a:extLst>
                  <a:ext uri="{0D108BD9-81ED-4DB2-BD59-A6C34878D82A}">
                    <a16:rowId xmlns:a16="http://schemas.microsoft.com/office/drawing/2014/main" val="2613800426"/>
                  </a:ext>
                </a:extLst>
              </a:tr>
              <a:tr h="541651">
                <a:tc>
                  <a:txBody>
                    <a:bodyPr/>
                    <a:lstStyle/>
                    <a:p>
                      <a:r>
                        <a:rPr lang="en-US" dirty="0" smtClean="0"/>
                        <a:t>Call server </a:t>
                      </a:r>
                      <a:endParaRPr lang="en-US" dirty="0"/>
                    </a:p>
                  </a:txBody>
                  <a:tcPr/>
                </a:tc>
                <a:tc>
                  <a:txBody>
                    <a:bodyPr/>
                    <a:lstStyle/>
                    <a:p>
                      <a:r>
                        <a:rPr lang="en-US" dirty="0" smtClean="0"/>
                        <a:t>…\Program files\NICE Systems\Logs\Call server </a:t>
                      </a:r>
                      <a:endParaRPr lang="en-US" dirty="0"/>
                    </a:p>
                  </a:txBody>
                  <a:tcPr/>
                </a:tc>
                <a:extLst>
                  <a:ext uri="{0D108BD9-81ED-4DB2-BD59-A6C34878D82A}">
                    <a16:rowId xmlns:a16="http://schemas.microsoft.com/office/drawing/2014/main" val="845696780"/>
                  </a:ext>
                </a:extLst>
              </a:tr>
              <a:tr h="541651">
                <a:tc>
                  <a:txBody>
                    <a:bodyPr/>
                    <a:lstStyle/>
                    <a:p>
                      <a:r>
                        <a:rPr lang="en-US" dirty="0" smtClean="0"/>
                        <a:t>RCM</a:t>
                      </a:r>
                      <a:endParaRPr lang="en-US" dirty="0"/>
                    </a:p>
                  </a:txBody>
                  <a:tcPr/>
                </a:tc>
                <a:tc>
                  <a:txBody>
                    <a:bodyPr/>
                    <a:lstStyle/>
                    <a:p>
                      <a:r>
                        <a:rPr lang="en-US" dirty="0" smtClean="0"/>
                        <a:t>…\Program files\NICE Systems\Logs\RCM</a:t>
                      </a:r>
                      <a:endParaRPr lang="en-US" dirty="0"/>
                    </a:p>
                  </a:txBody>
                  <a:tcPr/>
                </a:tc>
                <a:extLst>
                  <a:ext uri="{0D108BD9-81ED-4DB2-BD59-A6C34878D82A}">
                    <a16:rowId xmlns:a16="http://schemas.microsoft.com/office/drawing/2014/main" val="4160107240"/>
                  </a:ext>
                </a:extLst>
              </a:tr>
              <a:tr h="541651">
                <a:tc>
                  <a:txBody>
                    <a:bodyPr/>
                    <a:lstStyle/>
                    <a:p>
                      <a:r>
                        <a:rPr lang="en-US" dirty="0" err="1" smtClean="0"/>
                        <a:t>IPCapture</a:t>
                      </a:r>
                      <a:endParaRPr lang="en-US" dirty="0"/>
                    </a:p>
                  </a:txBody>
                  <a:tcPr/>
                </a:tc>
                <a:tc>
                  <a:txBody>
                    <a:bodyPr/>
                    <a:lstStyle/>
                    <a:p>
                      <a:r>
                        <a:rPr lang="en-US" dirty="0" smtClean="0"/>
                        <a:t>…\Program files\NICE Systems\Logs\</a:t>
                      </a:r>
                      <a:r>
                        <a:rPr lang="en-US" dirty="0" err="1" smtClean="0"/>
                        <a:t>IPCapture</a:t>
                      </a:r>
                      <a:r>
                        <a:rPr lang="en-US" dirty="0" smtClean="0"/>
                        <a:t> </a:t>
                      </a:r>
                      <a:endParaRPr lang="en-US" dirty="0"/>
                    </a:p>
                  </a:txBody>
                  <a:tcPr/>
                </a:tc>
                <a:extLst>
                  <a:ext uri="{0D108BD9-81ED-4DB2-BD59-A6C34878D82A}">
                    <a16:rowId xmlns:a16="http://schemas.microsoft.com/office/drawing/2014/main" val="2399739624"/>
                  </a:ext>
                </a:extLst>
              </a:tr>
            </a:tbl>
          </a:graphicData>
        </a:graphic>
      </p:graphicFrame>
    </p:spTree>
    <p:extLst>
      <p:ext uri="{BB962C8B-B14F-4D97-AF65-F5344CB8AC3E}">
        <p14:creationId xmlns:p14="http://schemas.microsoft.com/office/powerpoint/2010/main" val="29475159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106057" y="1099455"/>
            <a:ext cx="8374743" cy="5641778"/>
          </a:xfrm>
          <a:prstGeom prst="rect">
            <a:avLst/>
          </a:prstGeom>
        </p:spPr>
      </p:pic>
    </p:spTree>
    <p:extLst>
      <p:ext uri="{BB962C8B-B14F-4D97-AF65-F5344CB8AC3E}">
        <p14:creationId xmlns:p14="http://schemas.microsoft.com/office/powerpoint/2010/main" val="12039987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lỗi</a:t>
            </a:r>
            <a:r>
              <a:rPr lang="en-US" dirty="0" smtClean="0"/>
              <a:t> </a:t>
            </a:r>
            <a:r>
              <a:rPr lang="en-US" dirty="0" err="1" smtClean="0"/>
              <a:t>ghi</a:t>
            </a:r>
            <a:r>
              <a:rPr lang="en-US" dirty="0" smtClean="0"/>
              <a:t> </a:t>
            </a:r>
            <a:r>
              <a:rPr lang="en-US" dirty="0" err="1" smtClean="0"/>
              <a:t>âm</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smtClean="0">
                <a:solidFill>
                  <a:srgbClr val="0D0D0D"/>
                </a:solidFill>
                <a:latin typeface="ui-sans-serif"/>
              </a:rPr>
              <a:t>Trong </a:t>
            </a:r>
            <a:r>
              <a:rPr lang="vi-VN" dirty="0">
                <a:solidFill>
                  <a:srgbClr val="0D0D0D"/>
                </a:solidFill>
                <a:latin typeface="ui-sans-serif"/>
              </a:rPr>
              <a:t>Business Analyzer, việc phát lại một cuộc gọi thất bại và biểu tượng ghi âm giọng </a:t>
            </a:r>
            <a:r>
              <a:rPr lang="vi-VN" dirty="0" smtClean="0">
                <a:solidFill>
                  <a:srgbClr val="0D0D0D"/>
                </a:solidFill>
                <a:latin typeface="ui-sans-serif"/>
              </a:rPr>
              <a:t>nói</a:t>
            </a:r>
            <a:r>
              <a:rPr lang="en-US" dirty="0" smtClean="0">
                <a:solidFill>
                  <a:srgbClr val="0D0D0D"/>
                </a:solidFill>
                <a:latin typeface="ui-sans-serif"/>
              </a:rPr>
              <a:t>             </a:t>
            </a:r>
            <a:r>
              <a:rPr lang="vi-VN" dirty="0" smtClean="0">
                <a:solidFill>
                  <a:srgbClr val="0D0D0D"/>
                </a:solidFill>
                <a:latin typeface="ui-sans-serif"/>
              </a:rPr>
              <a:t> </a:t>
            </a:r>
            <a:r>
              <a:rPr lang="en-US" dirty="0" smtClean="0">
                <a:solidFill>
                  <a:srgbClr val="0D0D0D"/>
                </a:solidFill>
                <a:latin typeface="ui-sans-serif"/>
              </a:rPr>
              <a:t>      </a:t>
            </a:r>
            <a:r>
              <a:rPr lang="vi-VN" dirty="0" smtClean="0">
                <a:solidFill>
                  <a:srgbClr val="0D0D0D"/>
                </a:solidFill>
                <a:latin typeface="ui-sans-serif"/>
              </a:rPr>
              <a:t>không được </a:t>
            </a:r>
            <a:r>
              <a:rPr lang="vi-VN" dirty="0">
                <a:solidFill>
                  <a:srgbClr val="0D0D0D"/>
                </a:solidFill>
                <a:latin typeface="ui-sans-serif"/>
              </a:rPr>
              <a:t>hiển thị</a:t>
            </a:r>
            <a:r>
              <a:rPr lang="vi-VN" dirty="0" smtClean="0">
                <a:solidFill>
                  <a:srgbClr val="0D0D0D"/>
                </a:solidFill>
                <a:latin typeface="ui-sans-serif"/>
              </a:rPr>
              <a:t>.</a:t>
            </a:r>
            <a:endParaRPr lang="en-US" dirty="0" smtClean="0">
              <a:solidFill>
                <a:srgbClr val="0D0D0D"/>
              </a:solidFill>
              <a:latin typeface="ui-sans-serif"/>
            </a:endParaRPr>
          </a:p>
          <a:p>
            <a:endParaRPr lang="en-US" dirty="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Nguyên</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nhân</a:t>
            </a:r>
            <a:r>
              <a:rPr lang="en-US" dirty="0" smtClean="0">
                <a:solidFill>
                  <a:srgbClr val="0D0D0D"/>
                </a:solidFill>
                <a:latin typeface="ui-sans-serif"/>
                <a:cs typeface="Arial" panose="020B0604020202020204" pitchFamily="34" charset="0"/>
              </a:rPr>
              <a:t>: </a:t>
            </a:r>
            <a:r>
              <a:rPr lang="vi-VN" dirty="0">
                <a:solidFill>
                  <a:srgbClr val="0D0D0D"/>
                </a:solidFill>
                <a:latin typeface="ui-sans-serif"/>
                <a:cs typeface="Arial" panose="020B0604020202020204" pitchFamily="34" charset="0"/>
              </a:rPr>
              <a:t>Không có bản ghi nào được thu lại. Một dịch vụ của NICE đang ngừng hoạt động</a:t>
            </a:r>
            <a:r>
              <a:rPr lang="vi-VN" dirty="0" smtClean="0">
                <a:solidFill>
                  <a:srgbClr val="0D0D0D"/>
                </a:solidFill>
                <a:latin typeface="ui-sans-serif"/>
                <a:cs typeface="Arial" panose="020B0604020202020204" pitchFamily="34" charset="0"/>
              </a:rPr>
              <a:t>.</a:t>
            </a: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Cách</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khắc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phục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lại</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các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bước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cơ</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bản</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4069059" y="2633969"/>
            <a:ext cx="876004" cy="452131"/>
          </a:xfrm>
          <a:prstGeom prst="rect">
            <a:avLst/>
          </a:prstGeom>
        </p:spPr>
      </p:pic>
    </p:spTree>
    <p:extLst>
      <p:ext uri="{BB962C8B-B14F-4D97-AF65-F5344CB8AC3E}">
        <p14:creationId xmlns:p14="http://schemas.microsoft.com/office/powerpoint/2010/main" val="32568923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lỗi</a:t>
            </a:r>
            <a:r>
              <a:rPr lang="en-US" dirty="0" smtClean="0"/>
              <a:t> </a:t>
            </a:r>
            <a:r>
              <a:rPr lang="en-US" dirty="0" err="1" smtClean="0"/>
              <a:t>ghi</a:t>
            </a:r>
            <a:r>
              <a:rPr lang="en-US" dirty="0" smtClean="0"/>
              <a:t> </a:t>
            </a:r>
            <a:r>
              <a:rPr lang="en-US" dirty="0" err="1" smtClean="0"/>
              <a:t>âm</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a:solidFill>
                  <a:srgbClr val="0D0D0D"/>
                </a:solidFill>
                <a:latin typeface="ui-sans-serif"/>
              </a:rPr>
              <a:t>Trong Business Analyzer, khi cố gắng phát lại một cuộc gọi, quá trình thất bại và thông báo sau được hiển </a:t>
            </a:r>
            <a:r>
              <a:rPr lang="vi-VN" dirty="0" smtClean="0">
                <a:solidFill>
                  <a:srgbClr val="0D0D0D"/>
                </a:solidFill>
                <a:latin typeface="ui-sans-serif"/>
              </a:rPr>
              <a:t>thị</a:t>
            </a:r>
            <a:r>
              <a:rPr lang="en-US" dirty="0" smtClean="0">
                <a:solidFill>
                  <a:srgbClr val="0D0D0D"/>
                </a:solidFill>
                <a:latin typeface="ui-sans-serif"/>
              </a:rPr>
              <a:t>:</a:t>
            </a:r>
          </a:p>
          <a:p>
            <a:endParaRPr lang="en-US" dirty="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endParaRPr lang="en-US" dirty="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Nguyên</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nhân</a:t>
            </a:r>
            <a:r>
              <a:rPr lang="en-US" dirty="0" smtClean="0">
                <a:solidFill>
                  <a:srgbClr val="0D0D0D"/>
                </a:solidFill>
                <a:latin typeface="ui-sans-serif"/>
                <a:cs typeface="Arial" panose="020B0604020202020204" pitchFamily="34" charset="0"/>
              </a:rPr>
              <a:t>: </a:t>
            </a:r>
            <a:r>
              <a:rPr lang="vi-VN" dirty="0">
                <a:solidFill>
                  <a:srgbClr val="0D0D0D"/>
                </a:solidFill>
                <a:latin typeface="ui-sans-serif"/>
                <a:cs typeface="Arial" panose="020B0604020202020204" pitchFamily="34" charset="0"/>
              </a:rPr>
              <a:t>Không có quy tắc ghi âm nào được cấu hình cho extension gây vấn đề trong Rule Manager, hoặc extension gây vấn đề không được ánh xạ trong System Mapping</a:t>
            </a:r>
            <a:r>
              <a:rPr lang="vi-VN" dirty="0" smtClean="0">
                <a:solidFill>
                  <a:srgbClr val="0D0D0D"/>
                </a:solidFill>
                <a:latin typeface="ui-sans-serif"/>
                <a:cs typeface="Arial" panose="020B0604020202020204" pitchFamily="34" charset="0"/>
              </a:rPr>
              <a:t>.</a:t>
            </a: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Cách</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khắc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phục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lại</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cấu</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hình</a:t>
            </a:r>
            <a:r>
              <a:rPr lang="en-US" dirty="0" smtClean="0">
                <a:solidFill>
                  <a:srgbClr val="0D0D0D"/>
                </a:solidFill>
                <a:latin typeface="ui-sans-serif"/>
                <a:cs typeface="Arial" panose="020B0604020202020204" pitchFamily="34" charset="0"/>
              </a:rPr>
              <a:t> rule </a:t>
            </a:r>
            <a:r>
              <a:rPr lang="en-US" dirty="0" err="1" smtClean="0">
                <a:solidFill>
                  <a:srgbClr val="0D0D0D"/>
                </a:solidFill>
                <a:latin typeface="ui-sans-serif"/>
                <a:cs typeface="Arial" panose="020B0604020202020204" pitchFamily="34" charset="0"/>
              </a:rPr>
              <a:t>và</a:t>
            </a:r>
            <a:r>
              <a:rPr lang="en-US" dirty="0" smtClean="0">
                <a:solidFill>
                  <a:srgbClr val="0D0D0D"/>
                </a:solidFill>
                <a:latin typeface="ui-sans-serif"/>
                <a:cs typeface="Arial" panose="020B0604020202020204" pitchFamily="34" charset="0"/>
              </a:rPr>
              <a:t> system mapping</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4560423" y="2897231"/>
            <a:ext cx="3375953" cy="1265030"/>
          </a:xfrm>
          <a:prstGeom prst="rect">
            <a:avLst/>
          </a:prstGeom>
        </p:spPr>
      </p:pic>
    </p:spTree>
    <p:extLst>
      <p:ext uri="{BB962C8B-B14F-4D97-AF65-F5344CB8AC3E}">
        <p14:creationId xmlns:p14="http://schemas.microsoft.com/office/powerpoint/2010/main" val="134983702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lỗi</a:t>
            </a:r>
            <a:r>
              <a:rPr lang="en-US" dirty="0" smtClean="0"/>
              <a:t> </a:t>
            </a:r>
            <a:r>
              <a:rPr lang="en-US" dirty="0" err="1" smtClean="0"/>
              <a:t>ghi</a:t>
            </a:r>
            <a:r>
              <a:rPr lang="en-US" dirty="0" smtClean="0"/>
              <a:t> </a:t>
            </a:r>
            <a:r>
              <a:rPr lang="en-US" dirty="0" err="1" smtClean="0"/>
              <a:t>âm</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a:solidFill>
                  <a:srgbClr val="0D0D0D"/>
                </a:solidFill>
                <a:latin typeface="ui-sans-serif"/>
              </a:rPr>
              <a:t>Phát lại thất bại và thông báo lỗi sau được hiển thị</a:t>
            </a:r>
            <a:r>
              <a:rPr lang="vi-VN" dirty="0" smtClean="0">
                <a:solidFill>
                  <a:srgbClr val="0D0D0D"/>
                </a:solidFill>
                <a:latin typeface="ui-sans-serif"/>
              </a:rPr>
              <a:t>:</a:t>
            </a:r>
            <a:endParaRPr lang="en-US" dirty="0" smtClean="0">
              <a:solidFill>
                <a:srgbClr val="0D0D0D"/>
              </a:solidFill>
              <a:latin typeface="ui-sans-serif"/>
            </a:endParaRPr>
          </a:p>
          <a:p>
            <a:endParaRPr lang="en-US" dirty="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endParaRPr lang="en-US" dirty="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Nguyên</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nhân</a:t>
            </a:r>
            <a:r>
              <a:rPr lang="en-US" dirty="0" smtClean="0">
                <a:solidFill>
                  <a:srgbClr val="0D0D0D"/>
                </a:solidFill>
                <a:latin typeface="ui-sans-serif"/>
                <a:cs typeface="Arial" panose="020B0604020202020204" pitchFamily="34" charset="0"/>
              </a:rPr>
              <a:t>: </a:t>
            </a:r>
            <a:r>
              <a:rPr lang="vi-VN" dirty="0">
                <a:solidFill>
                  <a:srgbClr val="0D0D0D"/>
                </a:solidFill>
                <a:latin typeface="ui-sans-serif"/>
                <a:cs typeface="Arial" panose="020B0604020202020204" pitchFamily="34" charset="0"/>
              </a:rPr>
              <a:t>Tập tin ghi âm hoặc cụm đã bị xóa\di chuyển\thay đổi trong AIR</a:t>
            </a:r>
            <a:r>
              <a:rPr lang="vi-VN" dirty="0" smtClean="0">
                <a:solidFill>
                  <a:srgbClr val="0D0D0D"/>
                </a:solidFill>
                <a:latin typeface="ui-sans-serif"/>
                <a:cs typeface="Arial" panose="020B0604020202020204" pitchFamily="34" charset="0"/>
              </a:rPr>
              <a:t>.</a:t>
            </a: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Cách</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khắc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phục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luồng</a:t>
            </a:r>
            <a:r>
              <a:rPr lang="en-US" dirty="0" smtClean="0">
                <a:solidFill>
                  <a:srgbClr val="0D0D0D"/>
                </a:solidFill>
                <a:latin typeface="ui-sans-serif"/>
                <a:cs typeface="Arial" panose="020B0604020202020204" pitchFamily="34" charset="0"/>
              </a:rPr>
              <a:t> playback </a:t>
            </a:r>
            <a:r>
              <a:rPr lang="en-US" dirty="0" err="1" smtClean="0">
                <a:solidFill>
                  <a:srgbClr val="0D0D0D"/>
                </a:solidFill>
                <a:latin typeface="ui-sans-serif"/>
                <a:cs typeface="Arial" panose="020B0604020202020204" pitchFamily="34" charset="0"/>
              </a:rPr>
              <a:t>theo</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tài</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liệu</a:t>
            </a:r>
            <a:r>
              <a:rPr lang="en-US" dirty="0" smtClean="0">
                <a:solidFill>
                  <a:srgbClr val="0D0D0D"/>
                </a:solidFill>
                <a:latin typeface="ui-sans-serif"/>
                <a:cs typeface="Arial" panose="020B0604020202020204" pitchFamily="34" charset="0"/>
              </a:rPr>
              <a:t> Nice</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8209150" y="2273450"/>
            <a:ext cx="2987299" cy="2370025"/>
          </a:xfrm>
          <a:prstGeom prst="rect">
            <a:avLst/>
          </a:prstGeom>
        </p:spPr>
      </p:pic>
    </p:spTree>
    <p:extLst>
      <p:ext uri="{BB962C8B-B14F-4D97-AF65-F5344CB8AC3E}">
        <p14:creationId xmlns:p14="http://schemas.microsoft.com/office/powerpoint/2010/main" val="380044697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lỗi</a:t>
            </a:r>
            <a:r>
              <a:rPr lang="en-US" dirty="0" smtClean="0"/>
              <a:t> </a:t>
            </a:r>
            <a:r>
              <a:rPr lang="en-US" dirty="0" err="1" smtClean="0"/>
              <a:t>ghi</a:t>
            </a:r>
            <a:r>
              <a:rPr lang="en-US" dirty="0" smtClean="0"/>
              <a:t> </a:t>
            </a:r>
            <a:r>
              <a:rPr lang="en-US" dirty="0" err="1" smtClean="0"/>
              <a:t>âm</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a:solidFill>
                  <a:srgbClr val="0D0D0D"/>
                </a:solidFill>
                <a:latin typeface="ui-sans-serif"/>
              </a:rPr>
              <a:t>Một cuộc gọi được đánh dấu với ngoại lệ sau</a:t>
            </a:r>
            <a:r>
              <a:rPr lang="vi-VN" dirty="0" smtClean="0">
                <a:solidFill>
                  <a:srgbClr val="0D0D0D"/>
                </a:solidFill>
                <a:latin typeface="ui-sans-serif"/>
              </a:rPr>
              <a:t>:</a:t>
            </a:r>
            <a:endParaRPr lang="en-US" dirty="0" smtClean="0">
              <a:solidFill>
                <a:srgbClr val="0D0D0D"/>
              </a:solidFill>
              <a:latin typeface="ui-sans-serif"/>
            </a:endParaRPr>
          </a:p>
          <a:p>
            <a:pPr marL="0" indent="0">
              <a:buNone/>
            </a:pP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Nguyên</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nhân</a:t>
            </a:r>
            <a:r>
              <a:rPr lang="en-US" dirty="0" smtClean="0">
                <a:solidFill>
                  <a:srgbClr val="0D0D0D"/>
                </a:solidFill>
                <a:latin typeface="ui-sans-serif"/>
                <a:cs typeface="Arial" panose="020B0604020202020204" pitchFamily="34" charset="0"/>
              </a:rPr>
              <a:t>: </a:t>
            </a:r>
            <a:r>
              <a:rPr lang="vi-VN" dirty="0">
                <a:solidFill>
                  <a:srgbClr val="0D0D0D"/>
                </a:solidFill>
                <a:latin typeface="ui-sans-serif"/>
                <a:cs typeface="Arial" panose="020B0604020202020204" pitchFamily="34" charset="0"/>
              </a:rPr>
              <a:t>Thiết bị không được ánh xạ trong </a:t>
            </a:r>
            <a:r>
              <a:rPr lang="en-US" dirty="0">
                <a:solidFill>
                  <a:srgbClr val="0D0D0D"/>
                </a:solidFill>
                <a:latin typeface="ui-sans-serif"/>
                <a:cs typeface="Arial" panose="020B0604020202020204" pitchFamily="34" charset="0"/>
              </a:rPr>
              <a:t>system </a:t>
            </a:r>
            <a:r>
              <a:rPr lang="en-US" dirty="0" smtClean="0">
                <a:solidFill>
                  <a:srgbClr val="0D0D0D"/>
                </a:solidFill>
                <a:latin typeface="ui-sans-serif"/>
                <a:cs typeface="Arial" panose="020B0604020202020204" pitchFamily="34" charset="0"/>
              </a:rPr>
              <a:t>mapping</a:t>
            </a:r>
            <a:r>
              <a:rPr lang="vi-VN" dirty="0" smtClean="0">
                <a:solidFill>
                  <a:srgbClr val="0D0D0D"/>
                </a:solidFill>
                <a:latin typeface="ui-sans-serif"/>
                <a:cs typeface="Arial" panose="020B0604020202020204" pitchFamily="34" charset="0"/>
              </a:rPr>
              <a:t>.</a:t>
            </a: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Cách</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khắc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phục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lại</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cấu</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hình</a:t>
            </a:r>
            <a:r>
              <a:rPr lang="en-US" dirty="0" smtClean="0">
                <a:solidFill>
                  <a:srgbClr val="0D0D0D"/>
                </a:solidFill>
                <a:latin typeface="ui-sans-serif"/>
                <a:cs typeface="Arial" panose="020B0604020202020204" pitchFamily="34" charset="0"/>
              </a:rPr>
              <a:t> rule </a:t>
            </a:r>
            <a:r>
              <a:rPr lang="en-US" dirty="0" err="1" smtClean="0">
                <a:solidFill>
                  <a:srgbClr val="0D0D0D"/>
                </a:solidFill>
                <a:latin typeface="ui-sans-serif"/>
                <a:cs typeface="Arial" panose="020B0604020202020204" pitchFamily="34" charset="0"/>
              </a:rPr>
              <a:t>và</a:t>
            </a:r>
            <a:r>
              <a:rPr lang="en-US" dirty="0" smtClean="0">
                <a:solidFill>
                  <a:srgbClr val="0D0D0D"/>
                </a:solidFill>
                <a:latin typeface="ui-sans-serif"/>
                <a:cs typeface="Arial" panose="020B0604020202020204" pitchFamily="34" charset="0"/>
              </a:rPr>
              <a:t> system mapping</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7805308" y="2273450"/>
            <a:ext cx="2575783" cy="381033"/>
          </a:xfrm>
          <a:prstGeom prst="rect">
            <a:avLst/>
          </a:prstGeom>
        </p:spPr>
      </p:pic>
    </p:spTree>
    <p:extLst>
      <p:ext uri="{BB962C8B-B14F-4D97-AF65-F5344CB8AC3E}">
        <p14:creationId xmlns:p14="http://schemas.microsoft.com/office/powerpoint/2010/main" val="13430222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Một</a:t>
            </a:r>
            <a:r>
              <a:rPr lang="en-US" dirty="0" smtClean="0"/>
              <a:t> </a:t>
            </a:r>
            <a:r>
              <a:rPr lang="en-US" dirty="0" err="1" smtClean="0"/>
              <a:t>số</a:t>
            </a:r>
            <a:r>
              <a:rPr lang="en-US" dirty="0" smtClean="0"/>
              <a:t> </a:t>
            </a:r>
            <a:r>
              <a:rPr lang="en-US" dirty="0" err="1" smtClean="0"/>
              <a:t>lỗi</a:t>
            </a:r>
            <a:r>
              <a:rPr lang="en-US" dirty="0" smtClean="0"/>
              <a:t> </a:t>
            </a:r>
            <a:r>
              <a:rPr lang="en-US" dirty="0" err="1" smtClean="0"/>
              <a:t>ghi</a:t>
            </a:r>
            <a:r>
              <a:rPr lang="en-US" dirty="0" smtClean="0"/>
              <a:t> </a:t>
            </a:r>
            <a:r>
              <a:rPr lang="en-US" dirty="0" err="1" smtClean="0"/>
              <a:t>âm</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vi-VN" dirty="0">
                <a:solidFill>
                  <a:srgbClr val="0D0D0D"/>
                </a:solidFill>
                <a:latin typeface="ui-sans-serif"/>
              </a:rPr>
              <a:t>Một cuộc gọi được đánh dấu với ngoại lệ sau</a:t>
            </a:r>
            <a:r>
              <a:rPr lang="vi-VN" dirty="0" smtClean="0">
                <a:solidFill>
                  <a:srgbClr val="0D0D0D"/>
                </a:solidFill>
                <a:latin typeface="ui-sans-serif"/>
              </a:rPr>
              <a:t>:</a:t>
            </a:r>
            <a:endParaRPr lang="en-US" dirty="0" smtClean="0">
              <a:solidFill>
                <a:srgbClr val="0D0D0D"/>
              </a:solidFill>
              <a:latin typeface="ui-sans-serif"/>
            </a:endParaRPr>
          </a:p>
          <a:p>
            <a:pPr marL="0" indent="0">
              <a:buNone/>
            </a:pP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Nguyên</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nhân</a:t>
            </a:r>
            <a:r>
              <a:rPr lang="en-US" dirty="0" smtClean="0">
                <a:solidFill>
                  <a:srgbClr val="0D0D0D"/>
                </a:solidFill>
                <a:latin typeface="ui-sans-serif"/>
                <a:cs typeface="Arial" panose="020B0604020202020204" pitchFamily="34" charset="0"/>
              </a:rPr>
              <a:t>: </a:t>
            </a:r>
            <a:r>
              <a:rPr lang="vi-VN" dirty="0">
                <a:solidFill>
                  <a:srgbClr val="0D0D0D"/>
                </a:solidFill>
                <a:latin typeface="ui-sans-serif"/>
                <a:cs typeface="Arial" panose="020B0604020202020204" pitchFamily="34" charset="0"/>
              </a:rPr>
              <a:t>Không có kết nối giữa RCM và IPCapture..</a:t>
            </a:r>
            <a:endParaRPr lang="en-US" dirty="0" smtClean="0">
              <a:solidFill>
                <a:srgbClr val="0D0D0D"/>
              </a:solidFill>
              <a:latin typeface="ui-sans-serif"/>
              <a:cs typeface="Arial" panose="020B0604020202020204" pitchFamily="34" charset="0"/>
            </a:endParaRPr>
          </a:p>
          <a:p>
            <a:r>
              <a:rPr lang="en-US" dirty="0" err="1" smtClean="0">
                <a:solidFill>
                  <a:srgbClr val="0D0D0D"/>
                </a:solidFill>
                <a:latin typeface="ui-sans-serif"/>
                <a:cs typeface="Arial" panose="020B0604020202020204" pitchFamily="34" charset="0"/>
              </a:rPr>
              <a:t>Cách</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khắc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phục</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kiểm</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tra</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lại</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kết</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nối</a:t>
            </a:r>
            <a:r>
              <a:rPr lang="en-US" dirty="0" smtClean="0">
                <a:solidFill>
                  <a:srgbClr val="0D0D0D"/>
                </a:solidFill>
                <a:latin typeface="ui-sans-serif"/>
                <a:cs typeface="Arial" panose="020B0604020202020204" pitchFamily="34" charset="0"/>
              </a:rPr>
              <a:t> RCM </a:t>
            </a:r>
            <a:r>
              <a:rPr lang="en-US" dirty="0" err="1" smtClean="0">
                <a:solidFill>
                  <a:srgbClr val="0D0D0D"/>
                </a:solidFill>
                <a:latin typeface="ui-sans-serif"/>
                <a:cs typeface="Arial" panose="020B0604020202020204" pitchFamily="34" charset="0"/>
              </a:rPr>
              <a:t>và</a:t>
            </a:r>
            <a:r>
              <a:rPr lang="en-US" dirty="0" smtClean="0">
                <a:solidFill>
                  <a:srgbClr val="0D0D0D"/>
                </a:solidFill>
                <a:latin typeface="ui-sans-serif"/>
                <a:cs typeface="Arial" panose="020B0604020202020204" pitchFamily="34" charset="0"/>
              </a:rPr>
              <a:t> </a:t>
            </a:r>
            <a:r>
              <a:rPr lang="en-US" dirty="0" err="1" smtClean="0">
                <a:solidFill>
                  <a:srgbClr val="0D0D0D"/>
                </a:solidFill>
                <a:latin typeface="ui-sans-serif"/>
                <a:cs typeface="Arial" panose="020B0604020202020204" pitchFamily="34" charset="0"/>
              </a:rPr>
              <a:t>IPCapture</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7702442" y="2273450"/>
            <a:ext cx="3964679" cy="622150"/>
          </a:xfrm>
          <a:prstGeom prst="rect">
            <a:avLst/>
          </a:prstGeom>
        </p:spPr>
      </p:pic>
    </p:spTree>
    <p:extLst>
      <p:ext uri="{BB962C8B-B14F-4D97-AF65-F5344CB8AC3E}">
        <p14:creationId xmlns:p14="http://schemas.microsoft.com/office/powerpoint/2010/main" val="15576847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anose="020B0604020202020204" pitchFamily="34" charset="0"/>
                <a:cs typeface="Arial" panose="020B0604020202020204" pitchFamily="34" charset="0"/>
              </a:rPr>
              <a:t>File log </a:t>
            </a:r>
            <a:r>
              <a:rPr lang="en-US" dirty="0" err="1" smtClean="0">
                <a:latin typeface="Arial" panose="020B0604020202020204" pitchFamily="34" charset="0"/>
                <a:cs typeface="Arial" panose="020B0604020202020204" pitchFamily="34" charset="0"/>
              </a:rPr>
              <a:t>luồng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xác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thực</a:t>
            </a:r>
            <a:r>
              <a:rPr lang="en-US" dirty="0" smtClean="0">
                <a:latin typeface="Arial" panose="020B0604020202020204" pitchFamily="34" charset="0"/>
                <a:cs typeface="Arial" panose="020B0604020202020204" pitchFamily="34" charset="0"/>
              </a:rPr>
              <a:t> Nice</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1965268" y="1757083"/>
            <a:ext cx="8915400" cy="824752"/>
          </a:xfrm>
        </p:spPr>
        <p:txBody>
          <a:bodyPr/>
          <a:lstStyle/>
          <a:p>
            <a:r>
              <a:rPr lang="en-US" dirty="0" err="1" smtClean="0">
                <a:latin typeface="Arial" panose="020B0604020202020204" pitchFamily="34" charset="0"/>
                <a:cs typeface="Arial" panose="020B0604020202020204" pitchFamily="34" charset="0"/>
              </a:rPr>
              <a:t>Mặc</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định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nơi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lưu</a:t>
            </a:r>
            <a:r>
              <a:rPr lang="en-US" dirty="0" smtClean="0">
                <a:latin typeface="Arial" panose="020B0604020202020204" pitchFamily="34" charset="0"/>
                <a:cs typeface="Arial" panose="020B0604020202020204" pitchFamily="34" charset="0"/>
              </a:rPr>
              <a:t> log </a:t>
            </a:r>
            <a:r>
              <a:rPr lang="en-US" dirty="0" err="1" smtClean="0">
                <a:latin typeface="Arial" panose="020B0604020202020204" pitchFamily="34" charset="0"/>
                <a:cs typeface="Arial" panose="020B0604020202020204" pitchFamily="34" charset="0"/>
              </a:rPr>
              <a:t>của</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hệ</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thống</a:t>
            </a:r>
            <a:r>
              <a:rPr lang="en-US" dirty="0" smtClean="0">
                <a:latin typeface="Arial" panose="020B0604020202020204" pitchFamily="34" charset="0"/>
                <a:cs typeface="Arial" panose="020B0604020202020204" pitchFamily="34" charset="0"/>
              </a:rPr>
              <a:t> Nice </a:t>
            </a:r>
            <a:r>
              <a:rPr lang="en-US" dirty="0" err="1" smtClean="0">
                <a:latin typeface="Arial" panose="020B0604020202020204" pitchFamily="34" charset="0"/>
                <a:cs typeface="Arial" panose="020B0604020202020204" pitchFamily="34" charset="0"/>
              </a:rPr>
              <a:t>sẽ</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nằm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theo</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đường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dẫn</a:t>
            </a:r>
            <a:r>
              <a:rPr lang="en-US" dirty="0" smtClean="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D:\Program files\NICE </a:t>
            </a:r>
            <a:r>
              <a:rPr lang="en-US" b="1" dirty="0" smtClean="0">
                <a:latin typeface="Arial" panose="020B0604020202020204" pitchFamily="34" charset="0"/>
                <a:cs typeface="Arial" panose="020B0604020202020204" pitchFamily="34" charset="0"/>
              </a:rPr>
              <a:t>Systems\Logs</a:t>
            </a:r>
          </a:p>
          <a:p>
            <a:pPr marL="0" indent="0">
              <a:buNone/>
            </a:pPr>
            <a:endParaRPr lang="en-US" dirty="0" smtClean="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345968469"/>
              </p:ext>
            </p:extLst>
          </p:nvPr>
        </p:nvGraphicFramePr>
        <p:xfrm>
          <a:off x="2182606" y="2881953"/>
          <a:ext cx="9322005" cy="3545193"/>
        </p:xfrm>
        <a:graphic>
          <a:graphicData uri="http://schemas.openxmlformats.org/drawingml/2006/table">
            <a:tbl>
              <a:tblPr firstRow="1" bandRow="1">
                <a:tableStyleId>{5C22544A-7EE6-4342-B048-85BDC9FD1C3A}</a:tableStyleId>
              </a:tblPr>
              <a:tblGrid>
                <a:gridCol w="3142429">
                  <a:extLst>
                    <a:ext uri="{9D8B030D-6E8A-4147-A177-3AD203B41FA5}">
                      <a16:colId xmlns:a16="http://schemas.microsoft.com/office/drawing/2014/main" val="719511630"/>
                    </a:ext>
                  </a:extLst>
                </a:gridCol>
                <a:gridCol w="6179576">
                  <a:extLst>
                    <a:ext uri="{9D8B030D-6E8A-4147-A177-3AD203B41FA5}">
                      <a16:colId xmlns:a16="http://schemas.microsoft.com/office/drawing/2014/main" val="31591116"/>
                    </a:ext>
                  </a:extLst>
                </a:gridCol>
              </a:tblGrid>
              <a:tr h="541651">
                <a:tc>
                  <a:txBody>
                    <a:bodyPr/>
                    <a:lstStyle/>
                    <a:p>
                      <a:r>
                        <a:rPr lang="en-US" dirty="0" smtClean="0"/>
                        <a:t>Component</a:t>
                      </a:r>
                      <a:endParaRPr lang="en-US" dirty="0"/>
                    </a:p>
                  </a:txBody>
                  <a:tcPr/>
                </a:tc>
                <a:tc>
                  <a:txBody>
                    <a:bodyPr/>
                    <a:lstStyle/>
                    <a:p>
                      <a:r>
                        <a:rPr lang="en-US" dirty="0" smtClean="0"/>
                        <a:t>Log Path</a:t>
                      </a:r>
                      <a:endParaRPr lang="en-US" dirty="0"/>
                    </a:p>
                  </a:txBody>
                  <a:tcPr/>
                </a:tc>
                <a:extLst>
                  <a:ext uri="{0D108BD9-81ED-4DB2-BD59-A6C34878D82A}">
                    <a16:rowId xmlns:a16="http://schemas.microsoft.com/office/drawing/2014/main" val="978839263"/>
                  </a:ext>
                </a:extLst>
              </a:tr>
              <a:tr h="541651">
                <a:tc>
                  <a:txBody>
                    <a:bodyPr/>
                    <a:lstStyle/>
                    <a:p>
                      <a:r>
                        <a:rPr lang="en-US" dirty="0" err="1" smtClean="0"/>
                        <a:t>ConnectAPI</a:t>
                      </a:r>
                      <a:endParaRPr lang="en-US" dirty="0"/>
                    </a:p>
                  </a:txBody>
                  <a:tcPr/>
                </a:tc>
                <a:tc>
                  <a:txBody>
                    <a:bodyPr/>
                    <a:lstStyle/>
                    <a:p>
                      <a:r>
                        <a:rPr lang="en-US" dirty="0" smtClean="0"/>
                        <a:t>...\</a:t>
                      </a:r>
                      <a:r>
                        <a:rPr lang="en-US" dirty="0" err="1" smtClean="0"/>
                        <a:t>ConnectAPI.RTAIC</a:t>
                      </a:r>
                      <a:r>
                        <a:rPr lang="en-US" dirty="0" smtClean="0"/>
                        <a:t>\Log\ConnectAPI.RTAIC.log </a:t>
                      </a:r>
                      <a:endParaRPr lang="en-US" dirty="0"/>
                    </a:p>
                  </a:txBody>
                  <a:tcPr/>
                </a:tc>
                <a:extLst>
                  <a:ext uri="{0D108BD9-81ED-4DB2-BD59-A6C34878D82A}">
                    <a16:rowId xmlns:a16="http://schemas.microsoft.com/office/drawing/2014/main" val="2406254021"/>
                  </a:ext>
                </a:extLst>
              </a:tr>
              <a:tr h="541651">
                <a:tc>
                  <a:txBody>
                    <a:bodyPr/>
                    <a:lstStyle/>
                    <a:p>
                      <a:r>
                        <a:rPr lang="en-US" dirty="0" smtClean="0"/>
                        <a:t>Interactions Center: Call Server</a:t>
                      </a:r>
                      <a:endParaRPr lang="en-US" dirty="0"/>
                    </a:p>
                  </a:txBody>
                  <a:tcPr/>
                </a:tc>
                <a:tc>
                  <a:txBody>
                    <a:bodyPr/>
                    <a:lstStyle/>
                    <a:p>
                      <a:r>
                        <a:rPr lang="en-US" dirty="0" smtClean="0"/>
                        <a:t>...\</a:t>
                      </a:r>
                      <a:r>
                        <a:rPr lang="en-US" dirty="0" err="1" smtClean="0"/>
                        <a:t>Call_Server</a:t>
                      </a:r>
                      <a:r>
                        <a:rPr lang="en-US" dirty="0" smtClean="0"/>
                        <a:t>\Log\Call_Server.log</a:t>
                      </a:r>
                      <a:endParaRPr lang="en-US" dirty="0"/>
                    </a:p>
                  </a:txBody>
                  <a:tcPr/>
                </a:tc>
                <a:extLst>
                  <a:ext uri="{0D108BD9-81ED-4DB2-BD59-A6C34878D82A}">
                    <a16:rowId xmlns:a16="http://schemas.microsoft.com/office/drawing/2014/main" val="2613800426"/>
                  </a:ext>
                </a:extLst>
              </a:tr>
              <a:tr h="541651">
                <a:tc>
                  <a:txBody>
                    <a:bodyPr/>
                    <a:lstStyle/>
                    <a:p>
                      <a:r>
                        <a:rPr lang="en-US" dirty="0" smtClean="0"/>
                        <a:t>Interactions Center: RCM </a:t>
                      </a:r>
                      <a:endParaRPr lang="en-US" dirty="0"/>
                    </a:p>
                  </a:txBody>
                  <a:tcPr/>
                </a:tc>
                <a:tc>
                  <a:txBody>
                    <a:bodyPr/>
                    <a:lstStyle/>
                    <a:p>
                      <a:r>
                        <a:rPr lang="en-US" dirty="0" smtClean="0"/>
                        <a:t>...\RCM\Log\RCM.log</a:t>
                      </a:r>
                      <a:endParaRPr lang="en-US" dirty="0"/>
                    </a:p>
                  </a:txBody>
                  <a:tcPr/>
                </a:tc>
                <a:extLst>
                  <a:ext uri="{0D108BD9-81ED-4DB2-BD59-A6C34878D82A}">
                    <a16:rowId xmlns:a16="http://schemas.microsoft.com/office/drawing/2014/main" val="845696780"/>
                  </a:ext>
                </a:extLst>
              </a:tr>
              <a:tr h="541651">
                <a:tc>
                  <a:txBody>
                    <a:bodyPr/>
                    <a:lstStyle/>
                    <a:p>
                      <a:r>
                        <a:rPr lang="en-US" dirty="0" smtClean="0"/>
                        <a:t>AIR &gt; RTVB </a:t>
                      </a:r>
                      <a:endParaRPr lang="en-US" dirty="0"/>
                    </a:p>
                  </a:txBody>
                  <a:tcPr/>
                </a:tc>
                <a:tc>
                  <a:txBody>
                    <a:bodyPr/>
                    <a:lstStyle/>
                    <a:p>
                      <a:r>
                        <a:rPr lang="en-US" dirty="0" smtClean="0"/>
                        <a:t>...\</a:t>
                      </a:r>
                      <a:r>
                        <a:rPr lang="en-US" dirty="0" err="1" smtClean="0"/>
                        <a:t>RealTimeVoiceBuffering</a:t>
                      </a:r>
                      <a:r>
                        <a:rPr lang="en-US" dirty="0" smtClean="0"/>
                        <a:t>\Log\RealTimeVoiceBuffering.log</a:t>
                      </a:r>
                      <a:endParaRPr lang="en-US" dirty="0"/>
                    </a:p>
                  </a:txBody>
                  <a:tcPr/>
                </a:tc>
                <a:extLst>
                  <a:ext uri="{0D108BD9-81ED-4DB2-BD59-A6C34878D82A}">
                    <a16:rowId xmlns:a16="http://schemas.microsoft.com/office/drawing/2014/main" val="4160107240"/>
                  </a:ext>
                </a:extLst>
              </a:tr>
              <a:tr h="541651">
                <a:tc>
                  <a:txBody>
                    <a:bodyPr/>
                    <a:lstStyle/>
                    <a:p>
                      <a:r>
                        <a:rPr lang="en-US" dirty="0" smtClean="0"/>
                        <a:t>Fluent</a:t>
                      </a:r>
                      <a:endParaRPr lang="en-US" dirty="0"/>
                    </a:p>
                  </a:txBody>
                  <a:tcPr/>
                </a:tc>
                <a:tc>
                  <a:txBody>
                    <a:bodyPr/>
                    <a:lstStyle/>
                    <a:p>
                      <a:r>
                        <a:rPr lang="en-US" dirty="0" smtClean="0"/>
                        <a:t>...\</a:t>
                      </a:r>
                      <a:r>
                        <a:rPr lang="en-US" dirty="0" err="1" smtClean="0"/>
                        <a:t>NICE.VBEngineService</a:t>
                      </a:r>
                      <a:r>
                        <a:rPr lang="en-US" dirty="0" smtClean="0"/>
                        <a:t>\Log\NICE.VBEngineService.log</a:t>
                      </a:r>
                      <a:endParaRPr lang="en-US" dirty="0"/>
                    </a:p>
                  </a:txBody>
                  <a:tcPr/>
                </a:tc>
                <a:extLst>
                  <a:ext uri="{0D108BD9-81ED-4DB2-BD59-A6C34878D82A}">
                    <a16:rowId xmlns:a16="http://schemas.microsoft.com/office/drawing/2014/main" val="2399739624"/>
                  </a:ext>
                </a:extLst>
              </a:tr>
            </a:tbl>
          </a:graphicData>
        </a:graphic>
      </p:graphicFrame>
    </p:spTree>
    <p:extLst>
      <p:ext uri="{BB962C8B-B14F-4D97-AF65-F5344CB8AC3E}">
        <p14:creationId xmlns:p14="http://schemas.microsoft.com/office/powerpoint/2010/main" val="32845572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anose="020B0604020202020204" pitchFamily="34" charset="0"/>
                <a:cs typeface="Arial" panose="020B0604020202020204" pitchFamily="34" charset="0"/>
              </a:rPr>
              <a:t>Enrollment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trường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lỗi</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en-US" dirty="0" smtClean="0">
                <a:latin typeface="Arial" panose="020B0604020202020204" pitchFamily="34" charset="0"/>
                <a:cs typeface="Arial" panose="020B0604020202020204" pitchFamily="34" charset="0"/>
              </a:rPr>
              <a:t>Call </a:t>
            </a:r>
            <a:r>
              <a:rPr lang="en-US" dirty="0" err="1" smtClean="0">
                <a:latin typeface="Arial" panose="020B0604020202020204" pitchFamily="34" charset="0"/>
                <a:cs typeface="Arial" panose="020B0604020202020204" pitchFamily="34" charset="0"/>
              </a:rPr>
              <a:t>thành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ghi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âm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Customer ID, </a:t>
            </a:r>
            <a:r>
              <a:rPr lang="en-US" dirty="0" err="1" smtClean="0">
                <a:latin typeface="Arial" panose="020B0604020202020204" pitchFamily="34" charset="0"/>
                <a:cs typeface="Arial" panose="020B0604020202020204" pitchFamily="34" charset="0"/>
              </a:rPr>
              <a:t>và</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đã</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được</a:t>
            </a:r>
            <a:r>
              <a:rPr lang="en-US" dirty="0" smtClean="0">
                <a:latin typeface="Arial" panose="020B0604020202020204" pitchFamily="34" charset="0"/>
                <a:cs typeface="Arial" panose="020B0604020202020204" pitchFamily="34" charset="0"/>
              </a:rPr>
              <a:t> Archive</a:t>
            </a:r>
          </a:p>
          <a:p>
            <a:r>
              <a:rPr lang="en-US" dirty="0" smtClean="0">
                <a:latin typeface="Arial" panose="020B0604020202020204" pitchFamily="34" charset="0"/>
                <a:cs typeface="Arial" panose="020B0604020202020204" pitchFamily="34" charset="0"/>
              </a:rPr>
              <a:t>Call </a:t>
            </a:r>
            <a:r>
              <a:rPr lang="en-US" dirty="0" err="1" smtClean="0">
                <a:latin typeface="Arial" panose="020B0604020202020204" pitchFamily="34" charset="0"/>
                <a:cs typeface="Arial" panose="020B0604020202020204" pitchFamily="34" charset="0"/>
              </a:rPr>
              <a:t>thành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ghi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âm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customer ID, </a:t>
            </a:r>
            <a:r>
              <a:rPr lang="en-US" dirty="0" err="1" smtClean="0">
                <a:latin typeface="Arial" panose="020B0604020202020204" pitchFamily="34" charset="0"/>
                <a:cs typeface="Arial" panose="020B0604020202020204" pitchFamily="34" charset="0"/>
              </a:rPr>
              <a:t>nhưng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Archive</a:t>
            </a:r>
          </a:p>
          <a:p>
            <a:r>
              <a:rPr lang="en-US" dirty="0" smtClean="0">
                <a:latin typeface="Arial" panose="020B0604020202020204" pitchFamily="34" charset="0"/>
                <a:cs typeface="Arial" panose="020B0604020202020204" pitchFamily="34" charset="0"/>
              </a:rPr>
              <a:t>Call </a:t>
            </a:r>
            <a:r>
              <a:rPr lang="en-US" dirty="0" err="1" smtClean="0">
                <a:latin typeface="Arial" panose="020B0604020202020204" pitchFamily="34" charset="0"/>
                <a:cs typeface="Arial" panose="020B0604020202020204" pitchFamily="34" charset="0"/>
              </a:rPr>
              <a:t>thành</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ghi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âm</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Nhưng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có</a:t>
            </a:r>
            <a:r>
              <a:rPr lang="en-US" dirty="0" smtClean="0">
                <a:latin typeface="Arial" panose="020B0604020202020204" pitchFamily="34" charset="0"/>
                <a:cs typeface="Arial" panose="020B0604020202020204" pitchFamily="34" charset="0"/>
              </a:rPr>
              <a:t> customer ID, </a:t>
            </a:r>
            <a:r>
              <a:rPr lang="en-US" dirty="0" err="1" smtClean="0">
                <a:latin typeface="Arial" panose="020B0604020202020204" pitchFamily="34" charset="0"/>
                <a:cs typeface="Arial" panose="020B0604020202020204" pitchFamily="34" charset="0"/>
              </a:rPr>
              <a:t>không</a:t>
            </a:r>
            <a:r>
              <a:rPr lang="en-US" dirty="0" smtClean="0">
                <a:latin typeface="Arial" panose="020B0604020202020204" pitchFamily="34" charset="0"/>
                <a:cs typeface="Arial" panose="020B0604020202020204" pitchFamily="34" charset="0"/>
              </a:rPr>
              <a:t> Archive</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87549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1280890"/>
          </a:xfrm>
        </p:spPr>
        <p:txBody>
          <a:bodyPr>
            <a:normAutofit/>
          </a:bodyPr>
          <a:lstStyle/>
          <a:p>
            <a:r>
              <a:rPr lang="en-US" sz="2800" dirty="0">
                <a:latin typeface="Arial" panose="020B0604020202020204" pitchFamily="34" charset="0"/>
                <a:cs typeface="Arial" panose="020B0604020202020204" pitchFamily="34" charset="0"/>
              </a:rPr>
              <a:t>Call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Customer ID,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Archive</a:t>
            </a:r>
          </a:p>
        </p:txBody>
      </p:sp>
      <p:sp>
        <p:nvSpPr>
          <p:cNvPr id="8" name="Content Placeholder 7"/>
          <p:cNvSpPr>
            <a:spLocks noGrp="1"/>
          </p:cNvSpPr>
          <p:nvPr>
            <p:ph idx="1"/>
          </p:nvPr>
        </p:nvSpPr>
        <p:spPr>
          <a:xfrm>
            <a:off x="2470878" y="2273450"/>
            <a:ext cx="8915400" cy="3777622"/>
          </a:xfrm>
        </p:spPr>
        <p:txBody>
          <a:bodyPr/>
          <a:lstStyle/>
          <a:p>
            <a:r>
              <a:rPr lang="vi-VN" dirty="0"/>
              <a:t>Nếu cuộc gọi chứa ID Khách hàng và đã được lưu trữ, </a:t>
            </a:r>
            <a:r>
              <a:rPr lang="vi-VN" dirty="0" smtClean="0"/>
              <a:t>nên </a:t>
            </a:r>
            <a:r>
              <a:rPr lang="vi-VN" dirty="0"/>
              <a:t>tìm kiếm các thông báo lỗi </a:t>
            </a:r>
            <a:r>
              <a:rPr lang="vi-VN" dirty="0" smtClean="0"/>
              <a:t>trong</a:t>
            </a:r>
            <a:endParaRPr lang="en-US" dirty="0" smtClean="0"/>
          </a:p>
          <a:p>
            <a:pPr lvl="1"/>
            <a:r>
              <a:rPr lang="vi-VN" dirty="0" smtClean="0"/>
              <a:t> </a:t>
            </a:r>
            <a:r>
              <a:rPr lang="en-US" dirty="0"/>
              <a:t>Enrollment Service </a:t>
            </a:r>
            <a:r>
              <a:rPr lang="en-US" dirty="0" smtClean="0"/>
              <a:t>log</a:t>
            </a:r>
          </a:p>
          <a:p>
            <a:pPr lvl="1"/>
            <a:r>
              <a:rPr lang="en-US" dirty="0" smtClean="0"/>
              <a:t>Content </a:t>
            </a:r>
            <a:r>
              <a:rPr lang="en-US" dirty="0"/>
              <a:t>Analysis </a:t>
            </a:r>
            <a:r>
              <a:rPr lang="en-US" dirty="0" smtClean="0"/>
              <a:t>Ser</a:t>
            </a:r>
            <a:r>
              <a:rPr lang="en-US" dirty="0" smtClean="0">
                <a:latin typeface="Arial" panose="020B0604020202020204" pitchFamily="34" charset="0"/>
                <a:cs typeface="Arial" panose="020B0604020202020204" pitchFamily="34" charset="0"/>
              </a:rPr>
              <a:t>vice</a:t>
            </a:r>
          </a:p>
          <a:p>
            <a:pPr lvl="1"/>
            <a:endParaRPr lang="en-US" dirty="0">
              <a:latin typeface="Arial" panose="020B0604020202020204" pitchFamily="34" charset="0"/>
              <a:cs typeface="Arial" panose="020B0604020202020204" pitchFamily="34" charset="0"/>
            </a:endParaRPr>
          </a:p>
          <a:p>
            <a:pPr marL="457200" lvl="1" indent="0">
              <a:buNone/>
            </a:pPr>
            <a:r>
              <a:rPr lang="en-US" sz="1800" dirty="0" err="1" smtClean="0">
                <a:latin typeface="Arial" panose="020B0604020202020204" pitchFamily="34" charset="0"/>
                <a:cs typeface="Arial" panose="020B0604020202020204" pitchFamily="34" charset="0"/>
              </a:rPr>
              <a:t>Đường</a:t>
            </a:r>
            <a:r>
              <a:rPr lang="en-US" sz="1800" dirty="0" smtClean="0">
                <a:latin typeface="Arial" panose="020B0604020202020204" pitchFamily="34" charset="0"/>
                <a:cs typeface="Arial" panose="020B0604020202020204" pitchFamily="34" charset="0"/>
              </a:rPr>
              <a:t> </a:t>
            </a:r>
            <a:r>
              <a:rPr lang="en-US" sz="1800" dirty="0" err="1" smtClean="0">
                <a:latin typeface="Arial" panose="020B0604020202020204" pitchFamily="34" charset="0"/>
                <a:cs typeface="Arial" panose="020B0604020202020204" pitchFamily="34" charset="0"/>
              </a:rPr>
              <a:t>dẫn</a:t>
            </a:r>
            <a:r>
              <a:rPr lang="en-US" sz="1800" dirty="0" smtClean="0">
                <a:latin typeface="Arial" panose="020B0604020202020204" pitchFamily="34" charset="0"/>
                <a:cs typeface="Arial" panose="020B0604020202020204" pitchFamily="34" charset="0"/>
              </a:rPr>
              <a:t> log Enrollment D</a:t>
            </a:r>
            <a:r>
              <a:rPr lang="en-US" sz="1800" dirty="0">
                <a:latin typeface="Arial" panose="020B0604020202020204" pitchFamily="34" charset="0"/>
                <a:cs typeface="Arial" panose="020B0604020202020204" pitchFamily="34" charset="0"/>
              </a:rPr>
              <a:t>:\Program files\NICE </a:t>
            </a:r>
            <a:r>
              <a:rPr lang="en-US" sz="1800" dirty="0" smtClean="0">
                <a:latin typeface="Arial" panose="020B0604020202020204" pitchFamily="34" charset="0"/>
                <a:cs typeface="Arial" panose="020B0604020202020204" pitchFamily="34" charset="0"/>
              </a:rPr>
              <a:t>Systems\Logs\</a:t>
            </a:r>
            <a:r>
              <a:rPr lang="en-US" sz="1800" dirty="0" err="1" smtClean="0">
                <a:latin typeface="Arial" panose="020B0604020202020204" pitchFamily="34" charset="0"/>
                <a:cs typeface="Arial" panose="020B0604020202020204" pitchFamily="34" charset="0"/>
              </a:rPr>
              <a:t>NiceApplications.EnrollmentService</a:t>
            </a:r>
            <a:r>
              <a:rPr lang="en-US" sz="1800" dirty="0" smtClean="0">
                <a:latin typeface="Arial" panose="020B0604020202020204" pitchFamily="34" charset="0"/>
                <a:cs typeface="Arial" panose="020B0604020202020204" pitchFamily="34" charset="0"/>
              </a:rPr>
              <a:t>\Log\NiceApplications.EnrollmentService.log</a:t>
            </a:r>
          </a:p>
        </p:txBody>
      </p:sp>
      <p:pic>
        <p:nvPicPr>
          <p:cNvPr id="3" name="Picture 2"/>
          <p:cNvPicPr>
            <a:picLocks noChangeAspect="1"/>
          </p:cNvPicPr>
          <p:nvPr/>
        </p:nvPicPr>
        <p:blipFill>
          <a:blip r:embed="rId2"/>
          <a:stretch>
            <a:fillRect/>
          </a:stretch>
        </p:blipFill>
        <p:spPr>
          <a:xfrm>
            <a:off x="2470878" y="1929191"/>
            <a:ext cx="1303133" cy="320068"/>
          </a:xfrm>
          <a:prstGeom prst="rect">
            <a:avLst/>
          </a:prstGeom>
        </p:spPr>
      </p:pic>
      <p:pic>
        <p:nvPicPr>
          <p:cNvPr id="5" name="Picture 4"/>
          <p:cNvPicPr>
            <a:picLocks noChangeAspect="1"/>
          </p:cNvPicPr>
          <p:nvPr/>
        </p:nvPicPr>
        <p:blipFill>
          <a:blip r:embed="rId3"/>
          <a:stretch>
            <a:fillRect/>
          </a:stretch>
        </p:blipFill>
        <p:spPr>
          <a:xfrm>
            <a:off x="3933130" y="1929191"/>
            <a:ext cx="1379340" cy="358171"/>
          </a:xfrm>
          <a:prstGeom prst="rect">
            <a:avLst/>
          </a:prstGeom>
        </p:spPr>
      </p:pic>
      <p:pic>
        <p:nvPicPr>
          <p:cNvPr id="6" name="Picture 5"/>
          <p:cNvPicPr>
            <a:picLocks noChangeAspect="1"/>
          </p:cNvPicPr>
          <p:nvPr/>
        </p:nvPicPr>
        <p:blipFill>
          <a:blip r:embed="rId4"/>
          <a:stretch>
            <a:fillRect/>
          </a:stretch>
        </p:blipFill>
        <p:spPr>
          <a:xfrm>
            <a:off x="3533574" y="5123116"/>
            <a:ext cx="6790008" cy="1463167"/>
          </a:xfrm>
          <a:prstGeom prst="rect">
            <a:avLst/>
          </a:prstGeom>
        </p:spPr>
      </p:pic>
    </p:spTree>
    <p:extLst>
      <p:ext uri="{BB962C8B-B14F-4D97-AF65-F5344CB8AC3E}">
        <p14:creationId xmlns:p14="http://schemas.microsoft.com/office/powerpoint/2010/main" val="90193061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1280890"/>
          </a:xfrm>
        </p:spPr>
        <p:txBody>
          <a:bodyPr>
            <a:normAutofit/>
          </a:bodyPr>
          <a:lstStyle/>
          <a:p>
            <a:r>
              <a:rPr lang="en-US" sz="2800" dirty="0">
                <a:latin typeface="Arial" panose="020B0604020202020204" pitchFamily="34" charset="0"/>
                <a:cs typeface="Arial" panose="020B0604020202020204" pitchFamily="34" charset="0"/>
              </a:rPr>
              <a:t>Call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Customer ID,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Archive</a:t>
            </a:r>
          </a:p>
        </p:txBody>
      </p:sp>
      <p:sp>
        <p:nvSpPr>
          <p:cNvPr id="8" name="Content Placeholder 7"/>
          <p:cNvSpPr>
            <a:spLocks noGrp="1"/>
          </p:cNvSpPr>
          <p:nvPr>
            <p:ph idx="1"/>
          </p:nvPr>
        </p:nvSpPr>
        <p:spPr>
          <a:xfrm>
            <a:off x="2470878" y="1816100"/>
            <a:ext cx="8915400" cy="4787900"/>
          </a:xfrm>
        </p:spPr>
        <p:txBody>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Error in service </a:t>
            </a:r>
            <a:r>
              <a:rPr lang="en-US" sz="1800" dirty="0" err="1">
                <a:latin typeface="Arial" panose="020B0604020202020204" pitchFamily="34" charset="0"/>
                <a:cs typeface="Arial" panose="020B0604020202020204" pitchFamily="34" charset="0"/>
              </a:rPr>
              <a:t>init.</a:t>
            </a:r>
            <a:r>
              <a:rPr lang="en-US" sz="1800" dirty="0">
                <a:latin typeface="Arial" panose="020B0604020202020204" pitchFamily="34" charset="0"/>
                <a:cs typeface="Arial" panose="020B0604020202020204" pitchFamily="34" charset="0"/>
              </a:rPr>
              <a:t> Will try again in 1 minute</a:t>
            </a:r>
            <a:r>
              <a:rPr lang="en-US" sz="1800" dirty="0" smtClean="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Failed to register the service, for more information please open </a:t>
            </a:r>
            <a:r>
              <a:rPr lang="en-US" sz="1800" dirty="0" err="1">
                <a:latin typeface="Arial" panose="020B0604020202020204" pitchFamily="34" charset="0"/>
                <a:cs typeface="Arial" panose="020B0604020202020204" pitchFamily="34" charset="0"/>
              </a:rPr>
              <a:t>NiceApplications.EnrollmentService</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SystemFramework.log</a:t>
            </a:r>
          </a:p>
          <a:p>
            <a:pPr lvl="1"/>
            <a:endParaRPr lang="en-US" dirty="0">
              <a:solidFill>
                <a:srgbClr val="0D0D0D"/>
              </a:solidFill>
              <a:latin typeface="Arial" panose="020B0604020202020204" pitchFamily="34" charset="0"/>
              <a:cs typeface="Arial" panose="020B0604020202020204" pitchFamily="34" charset="0"/>
            </a:endParaRPr>
          </a:p>
          <a:p>
            <a:pPr lvl="1"/>
            <a:endParaRPr lang="en-US" dirty="0" smtClean="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Nguyên</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nhân</a:t>
            </a:r>
            <a:r>
              <a:rPr lang="en-US" dirty="0" smtClean="0">
                <a:solidFill>
                  <a:srgbClr val="0D0D0D"/>
                </a:solidFill>
                <a:latin typeface="Arial" panose="020B0604020202020204" pitchFamily="34" charset="0"/>
                <a:cs typeface="Arial" panose="020B0604020202020204" pitchFamily="34" charset="0"/>
              </a:rPr>
              <a:t>: </a:t>
            </a:r>
            <a:r>
              <a:rPr lang="vi-VN" dirty="0">
                <a:solidFill>
                  <a:srgbClr val="0D0D0D"/>
                </a:solidFill>
                <a:latin typeface="Arial" panose="020B0604020202020204" pitchFamily="34" charset="0"/>
                <a:cs typeface="Arial" panose="020B0604020202020204" pitchFamily="34" charset="0"/>
              </a:rPr>
              <a:t>Enrollment không xảy ra mặc dù cuộc gọi có ID Khách hàng và đã được lưu trữ</a:t>
            </a:r>
            <a:r>
              <a:rPr lang="vi-VN" dirty="0" smtClean="0">
                <a:solidFill>
                  <a:srgbClr val="0D0D0D"/>
                </a:solidFill>
                <a:latin typeface="Arial" panose="020B0604020202020204" pitchFamily="34" charset="0"/>
                <a:cs typeface="Arial" panose="020B0604020202020204" pitchFamily="34" charset="0"/>
              </a:rPr>
              <a:t>.</a:t>
            </a:r>
            <a:endParaRPr lang="en-US" dirty="0" smtClean="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Đi đến Thư mục ServerBin của Máy chủ Ứng dụng và mở tập tin NiceApplications.EnrollmentService.Host.exe.config. Đảm bảo dòng sau chứa tên máy chủ ứng </a:t>
            </a:r>
            <a:r>
              <a:rPr lang="vi-VN" dirty="0" smtClean="0">
                <a:latin typeface="Arial" panose="020B0604020202020204" pitchFamily="34" charset="0"/>
                <a:cs typeface="Arial" panose="020B0604020202020204" pitchFamily="34" charset="0"/>
              </a:rPr>
              <a:t>dụn</a:t>
            </a:r>
            <a:r>
              <a:rPr lang="en-US" dirty="0" smtClean="0">
                <a:latin typeface="Arial" panose="020B0604020202020204" pitchFamily="34" charset="0"/>
                <a:cs typeface="Arial" panose="020B0604020202020204" pitchFamily="34" charset="0"/>
              </a:rPr>
              <a:t>g </a:t>
            </a:r>
            <a:r>
              <a:rPr lang="en-US" dirty="0" err="1" smtClean="0">
                <a:latin typeface="Arial" panose="020B0604020202020204" pitchFamily="34" charset="0"/>
                <a:cs typeface="Arial" panose="020B0604020202020204" pitchFamily="34" charset="0"/>
              </a:rPr>
              <a:t>sau</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đó</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khời</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lại</a:t>
            </a:r>
            <a:r>
              <a:rPr lang="en-US" dirty="0" smtClean="0">
                <a:latin typeface="Arial" panose="020B0604020202020204" pitchFamily="34" charset="0"/>
                <a:cs typeface="Arial" panose="020B0604020202020204" pitchFamily="34" charset="0"/>
              </a:rPr>
              <a:t> service</a:t>
            </a:r>
          </a:p>
        </p:txBody>
      </p:sp>
      <p:pic>
        <p:nvPicPr>
          <p:cNvPr id="4" name="Picture 3"/>
          <p:cNvPicPr>
            <a:picLocks noChangeAspect="1"/>
          </p:cNvPicPr>
          <p:nvPr/>
        </p:nvPicPr>
        <p:blipFill>
          <a:blip r:embed="rId2"/>
          <a:stretch>
            <a:fillRect/>
          </a:stretch>
        </p:blipFill>
        <p:spPr>
          <a:xfrm>
            <a:off x="3029983" y="5570201"/>
            <a:ext cx="5471634" cy="441998"/>
          </a:xfrm>
          <a:prstGeom prst="rect">
            <a:avLst/>
          </a:prstGeom>
        </p:spPr>
      </p:pic>
    </p:spTree>
    <p:extLst>
      <p:ext uri="{BB962C8B-B14F-4D97-AF65-F5344CB8AC3E}">
        <p14:creationId xmlns:p14="http://schemas.microsoft.com/office/powerpoint/2010/main" val="7826158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1280890"/>
          </a:xfrm>
        </p:spPr>
        <p:txBody>
          <a:bodyPr>
            <a:normAutofit/>
          </a:bodyPr>
          <a:lstStyle/>
          <a:p>
            <a:r>
              <a:rPr lang="en-US" sz="2800" dirty="0">
                <a:latin typeface="Arial" panose="020B0604020202020204" pitchFamily="34" charset="0"/>
                <a:cs typeface="Arial" panose="020B0604020202020204" pitchFamily="34" charset="0"/>
              </a:rPr>
              <a:t>Call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âm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Customer ID,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Archive</a:t>
            </a:r>
          </a:p>
        </p:txBody>
      </p:sp>
      <p:sp>
        <p:nvSpPr>
          <p:cNvPr id="8" name="Content Placeholder 7"/>
          <p:cNvSpPr>
            <a:spLocks noGrp="1"/>
          </p:cNvSpPr>
          <p:nvPr>
            <p:ph idx="1"/>
          </p:nvPr>
        </p:nvSpPr>
        <p:spPr>
          <a:xfrm>
            <a:off x="2470878" y="1816100"/>
            <a:ext cx="8915400" cy="4787900"/>
          </a:xfrm>
        </p:spPr>
        <p:txBody>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Error when resolving customer via Distributed Cache </a:t>
            </a:r>
            <a:endParaRPr lang="en-US" sz="1800" dirty="0" smtClean="0">
              <a:latin typeface="Arial" panose="020B0604020202020204" pitchFamily="34" charset="0"/>
              <a:cs typeface="Arial" panose="020B0604020202020204" pitchFamily="34" charset="0"/>
            </a:endParaRPr>
          </a:p>
          <a:p>
            <a:pPr lvl="1"/>
            <a:r>
              <a:rPr lang="en-US" sz="1800" dirty="0">
                <a:latin typeface="Arial" panose="020B0604020202020204" pitchFamily="34" charset="0"/>
                <a:cs typeface="Arial" panose="020B0604020202020204" pitchFamily="34" charset="0"/>
              </a:rPr>
              <a:t>Error sending customers to Distributed Cache</a:t>
            </a:r>
            <a:endParaRPr lang="en-US" sz="1800" dirty="0">
              <a:solidFill>
                <a:srgbClr val="0D0D0D"/>
              </a:solidFill>
              <a:latin typeface="Arial" panose="020B0604020202020204" pitchFamily="34" charset="0"/>
              <a:cs typeface="Arial" panose="020B0604020202020204" pitchFamily="34" charset="0"/>
            </a:endParaRPr>
          </a:p>
          <a:p>
            <a:pPr lvl="1"/>
            <a:endParaRPr lang="en-US" dirty="0" smtClean="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Nguyên</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nhân</a:t>
            </a:r>
            <a:r>
              <a:rPr lang="en-US" dirty="0" smtClean="0">
                <a:solidFill>
                  <a:srgbClr val="0D0D0D"/>
                </a:solidFill>
                <a:latin typeface="Arial" panose="020B0604020202020204" pitchFamily="34" charset="0"/>
                <a:cs typeface="Arial" panose="020B0604020202020204" pitchFamily="34" charset="0"/>
              </a:rPr>
              <a:t>: </a:t>
            </a:r>
            <a:r>
              <a:rPr lang="vi-VN" dirty="0">
                <a:solidFill>
                  <a:srgbClr val="0D0D0D"/>
                </a:solidFill>
                <a:latin typeface="Arial" panose="020B0604020202020204" pitchFamily="34" charset="0"/>
                <a:cs typeface="Arial" panose="020B0604020202020204" pitchFamily="34" charset="0"/>
              </a:rPr>
              <a:t>Enrollment không xảy ra mặc dù cuộc gọi có ID Khách hàng và đã được lưu trữ</a:t>
            </a:r>
            <a:r>
              <a:rPr lang="vi-VN" dirty="0" smtClean="0">
                <a:solidFill>
                  <a:srgbClr val="0D0D0D"/>
                </a:solidFill>
                <a:latin typeface="Arial" panose="020B0604020202020204" pitchFamily="34" charset="0"/>
                <a:cs typeface="Arial" panose="020B0604020202020204" pitchFamily="34" charset="0"/>
              </a:rPr>
              <a:t>.</a:t>
            </a:r>
            <a:endParaRPr lang="en-US" dirty="0" smtClean="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 </a:t>
            </a:r>
            <a:r>
              <a:rPr lang="vi-VN" dirty="0">
                <a:latin typeface="Arial" panose="020B0604020202020204" pitchFamily="34" charset="0"/>
                <a:cs typeface="Arial" panose="020B0604020202020204" pitchFamily="34" charset="0"/>
              </a:rPr>
              <a:t>Hãy đảm bảo rằng Dịch vụ </a:t>
            </a:r>
            <a:r>
              <a:rPr lang="en-US" dirty="0">
                <a:latin typeface="Arial" panose="020B0604020202020204" pitchFamily="34" charset="0"/>
                <a:cs typeface="Arial" panose="020B0604020202020204" pitchFamily="34" charset="0"/>
              </a:rPr>
              <a:t>Distributed Cache </a:t>
            </a:r>
            <a:r>
              <a:rPr lang="en-US"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đang </a:t>
            </a:r>
            <a:r>
              <a:rPr lang="vi-VN" dirty="0">
                <a:latin typeface="Arial" panose="020B0604020202020204" pitchFamily="34" charset="0"/>
                <a:cs typeface="Arial" panose="020B0604020202020204" pitchFamily="34" charset="0"/>
              </a:rPr>
              <a:t>hoạt </a:t>
            </a:r>
            <a:r>
              <a:rPr lang="vi-VN" dirty="0" smtClean="0">
                <a:latin typeface="Arial" panose="020B0604020202020204" pitchFamily="34" charset="0"/>
                <a:cs typeface="Arial" panose="020B0604020202020204" pitchFamily="34" charset="0"/>
              </a:rPr>
              <a:t>động.</a:t>
            </a:r>
            <a:r>
              <a:rPr lang="en-US"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Nếu </a:t>
            </a:r>
            <a:r>
              <a:rPr lang="vi-VN" dirty="0">
                <a:latin typeface="Arial" panose="020B0604020202020204" pitchFamily="34" charset="0"/>
                <a:cs typeface="Arial" panose="020B0604020202020204" pitchFamily="34" charset="0"/>
              </a:rPr>
              <a:t>Dịch vụ </a:t>
            </a:r>
            <a:r>
              <a:rPr lang="en-US" dirty="0">
                <a:latin typeface="Arial" panose="020B0604020202020204" pitchFamily="34" charset="0"/>
                <a:cs typeface="Arial" panose="020B0604020202020204" pitchFamily="34" charset="0"/>
              </a:rPr>
              <a:t>Distributed Cache </a:t>
            </a:r>
            <a:r>
              <a:rPr lang="vi-VN" dirty="0" smtClean="0">
                <a:latin typeface="Arial" panose="020B0604020202020204" pitchFamily="34" charset="0"/>
                <a:cs typeface="Arial" panose="020B0604020202020204" pitchFamily="34" charset="0"/>
              </a:rPr>
              <a:t>đang </a:t>
            </a:r>
            <a:r>
              <a:rPr lang="vi-VN" dirty="0">
                <a:latin typeface="Arial" panose="020B0604020202020204" pitchFamily="34" charset="0"/>
                <a:cs typeface="Arial" panose="020B0604020202020204" pitchFamily="34" charset="0"/>
              </a:rPr>
              <a:t>ngừng hoạt động, hãy khởi động lại </a:t>
            </a:r>
            <a:r>
              <a:rPr lang="vi-VN" dirty="0" smtClean="0">
                <a:latin typeface="Arial" panose="020B0604020202020204" pitchFamily="34" charset="0"/>
                <a:cs typeface="Arial" panose="020B0604020202020204" pitchFamily="34" charset="0"/>
              </a:rPr>
              <a:t>nó.</a:t>
            </a:r>
            <a:r>
              <a:rPr lang="en-US" dirty="0" smtClean="0">
                <a:latin typeface="Arial" panose="020B0604020202020204" pitchFamily="34" charset="0"/>
                <a:cs typeface="Arial" panose="020B0604020202020204" pitchFamily="34" charset="0"/>
              </a:rPr>
              <a:t> </a:t>
            </a:r>
            <a:r>
              <a:rPr lang="vi-VN" dirty="0" smtClean="0">
                <a:latin typeface="Arial" panose="020B0604020202020204" pitchFamily="34" charset="0"/>
                <a:cs typeface="Arial" panose="020B0604020202020204" pitchFamily="34" charset="0"/>
              </a:rPr>
              <a:t>Sau </a:t>
            </a:r>
            <a:r>
              <a:rPr lang="vi-VN" dirty="0">
                <a:latin typeface="Arial" panose="020B0604020202020204" pitchFamily="34" charset="0"/>
                <a:cs typeface="Arial" panose="020B0604020202020204" pitchFamily="34" charset="0"/>
              </a:rPr>
              <a:t>đó, khởi động lại Dịch vụ </a:t>
            </a:r>
            <a:r>
              <a:rPr lang="en-US" dirty="0">
                <a:latin typeface="Arial" panose="020B0604020202020204" pitchFamily="34" charset="0"/>
                <a:cs typeface="Arial" panose="020B0604020202020204" pitchFamily="34" charset="0"/>
              </a:rPr>
              <a:t>Enrollment</a:t>
            </a:r>
            <a:r>
              <a:rPr lang="vi-VN"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stretch>
            <a:fillRect/>
          </a:stretch>
        </p:blipFill>
        <p:spPr>
          <a:xfrm>
            <a:off x="3029983" y="5570201"/>
            <a:ext cx="5471634" cy="441998"/>
          </a:xfrm>
          <a:prstGeom prst="rect">
            <a:avLst/>
          </a:prstGeom>
        </p:spPr>
      </p:pic>
    </p:spTree>
    <p:extLst>
      <p:ext uri="{BB962C8B-B14F-4D97-AF65-F5344CB8AC3E}">
        <p14:creationId xmlns:p14="http://schemas.microsoft.com/office/powerpoint/2010/main" val="2508103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Yêu</a:t>
            </a:r>
            <a:r>
              <a:rPr lang="en-US" dirty="0" smtClean="0"/>
              <a:t> </a:t>
            </a:r>
            <a:r>
              <a:rPr lang="en-US" dirty="0" err="1" smtClean="0"/>
              <a:t>cầu</a:t>
            </a:r>
            <a:r>
              <a:rPr lang="en-US" dirty="0" smtClean="0"/>
              <a:t> </a:t>
            </a:r>
            <a:r>
              <a:rPr lang="en-US" dirty="0" err="1" smtClean="0"/>
              <a:t>nghiệp</a:t>
            </a:r>
            <a:r>
              <a:rPr lang="en-US" dirty="0" smtClean="0"/>
              <a:t> vụ ban </a:t>
            </a:r>
            <a:r>
              <a:rPr lang="en-US" dirty="0" err="1" smtClean="0"/>
              <a:t>đầu</a:t>
            </a:r>
            <a:endParaRPr lang="en-US" dirty="0"/>
          </a:p>
        </p:txBody>
      </p:sp>
      <p:pic>
        <p:nvPicPr>
          <p:cNvPr id="4" name="Content Placeholder 3"/>
          <p:cNvPicPr>
            <a:picLocks noGrp="1" noChangeAspect="1"/>
          </p:cNvPicPr>
          <p:nvPr>
            <p:ph idx="1"/>
          </p:nvPr>
        </p:nvPicPr>
        <p:blipFill>
          <a:blip r:embed="rId2"/>
          <a:stretch>
            <a:fillRect/>
          </a:stretch>
        </p:blipFill>
        <p:spPr>
          <a:xfrm>
            <a:off x="3296444" y="2133600"/>
            <a:ext cx="7500937" cy="3778250"/>
          </a:xfrm>
          <a:prstGeom prst="rect">
            <a:avLst/>
          </a:prstGeom>
        </p:spPr>
      </p:pic>
    </p:spTree>
    <p:extLst>
      <p:ext uri="{BB962C8B-B14F-4D97-AF65-F5344CB8AC3E}">
        <p14:creationId xmlns:p14="http://schemas.microsoft.com/office/powerpoint/2010/main" val="188114000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rial" panose="020B0604020202020204" pitchFamily="34" charset="0"/>
                <a:cs typeface="Arial" panose="020B0604020202020204" pitchFamily="34" charset="0"/>
              </a:rPr>
              <a:t>Authentication </a:t>
            </a:r>
            <a:r>
              <a:rPr lang="en-US" dirty="0" err="1" smtClean="0">
                <a:latin typeface="Arial" panose="020B0604020202020204" pitchFamily="34" charset="0"/>
                <a:cs typeface="Arial" panose="020B0604020202020204" pitchFamily="34" charset="0"/>
              </a:rPr>
              <a:t>một</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số</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trường</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hợp</a:t>
            </a:r>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lỗi</a:t>
            </a:r>
            <a:endParaRPr lang="en-US"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273450"/>
            <a:ext cx="8915400" cy="3777622"/>
          </a:xfrm>
        </p:spPr>
        <p:txBody>
          <a:bodyPr/>
          <a:lstStyle/>
          <a:p>
            <a:r>
              <a:rPr lang="en-US" dirty="0" smtClean="0">
                <a:latin typeface="Arial" panose="020B0604020202020204" pitchFamily="34" charset="0"/>
                <a:cs typeface="Arial" panose="020B0604020202020204" pitchFamily="34" charset="0"/>
              </a:rPr>
              <a:t>RTVB </a:t>
            </a:r>
            <a:r>
              <a:rPr lang="en-US" dirty="0" err="1" smtClean="0">
                <a:latin typeface="Arial" panose="020B0604020202020204" pitchFamily="34" charset="0"/>
                <a:cs typeface="Arial" panose="020B0604020202020204" pitchFamily="34" charset="0"/>
              </a:rPr>
              <a:t>Lỗi</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Call Server </a:t>
            </a:r>
            <a:r>
              <a:rPr lang="en-US" dirty="0" err="1" smtClean="0">
                <a:latin typeface="Arial" panose="020B0604020202020204" pitchFamily="34" charset="0"/>
                <a:cs typeface="Arial" panose="020B0604020202020204" pitchFamily="34" charset="0"/>
              </a:rPr>
              <a:t>lỗi</a:t>
            </a:r>
            <a:endParaRPr lang="en-US" dirty="0" smtClean="0">
              <a:latin typeface="Arial" panose="020B0604020202020204" pitchFamily="34" charset="0"/>
              <a:cs typeface="Arial" panose="020B0604020202020204" pitchFamily="34" charset="0"/>
            </a:endParaRPr>
          </a:p>
          <a:p>
            <a:r>
              <a:rPr lang="en-US" dirty="0" smtClean="0">
                <a:latin typeface="Arial" panose="020B0604020202020204" pitchFamily="34" charset="0"/>
                <a:cs typeface="Arial" panose="020B0604020202020204" pitchFamily="34" charset="0"/>
              </a:rPr>
              <a:t>RCM </a:t>
            </a:r>
            <a:r>
              <a:rPr lang="en-US" dirty="0" err="1" smtClean="0">
                <a:latin typeface="Arial" panose="020B0604020202020204" pitchFamily="34" charset="0"/>
                <a:cs typeface="Arial" panose="020B0604020202020204" pitchFamily="34" charset="0"/>
              </a:rPr>
              <a:t>lỗi</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497676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88266" y="752015"/>
            <a:ext cx="9498012" cy="1280890"/>
          </a:xfrm>
        </p:spPr>
        <p:txBody>
          <a:bodyPr>
            <a:normAutofit/>
          </a:bodyPr>
          <a:lstStyle/>
          <a:p>
            <a:r>
              <a:rPr lang="en-US" sz="2800" dirty="0"/>
              <a:t>Real-Time Voice Buffering (RTVB) Service Error Messages</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628900"/>
            <a:ext cx="8915400" cy="39751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solidFill>
                  <a:srgbClr val="0D0D0D"/>
                </a:solidFill>
                <a:latin typeface="Arial" panose="020B0604020202020204" pitchFamily="34" charset="0"/>
                <a:cs typeface="Arial" panose="020B0604020202020204" pitchFamily="34" charset="0"/>
              </a:rPr>
              <a:t>Failed to register WCF services. </a:t>
            </a:r>
            <a:r>
              <a:rPr lang="en-US" sz="1800" dirty="0" err="1">
                <a:solidFill>
                  <a:srgbClr val="0D0D0D"/>
                </a:solidFill>
                <a:latin typeface="Arial" panose="020B0604020202020204" pitchFamily="34" charset="0"/>
                <a:cs typeface="Arial" panose="020B0604020202020204" pitchFamily="34" charset="0"/>
              </a:rPr>
              <a:t>Services:RealTimeObservationFacade,RTVoiceBufferingAPI</a:t>
            </a:r>
            <a:r>
              <a:rPr lang="en-US" sz="1800" dirty="0">
                <a:solidFill>
                  <a:srgbClr val="0D0D0D"/>
                </a:solidFill>
                <a:latin typeface="Arial" panose="020B0604020202020204" pitchFamily="34" charset="0"/>
                <a:cs typeface="Arial" panose="020B0604020202020204" pitchFamily="34" charset="0"/>
              </a:rPr>
              <a:t>. Waiting 1 min.</a:t>
            </a:r>
            <a:endParaRPr lang="en-US" sz="1800" dirty="0" smtClean="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r>
              <a:rPr lang="vi-VN" dirty="0" smtClean="0">
                <a:latin typeface="Arial" panose="020B0604020202020204" pitchFamily="34" charset="0"/>
                <a:cs typeface="Arial" panose="020B0604020202020204" pitchFamily="34" charset="0"/>
              </a:rPr>
              <a:t>a</a:t>
            </a:r>
            <a:r>
              <a:rPr lang="vi-VN" dirty="0">
                <a:latin typeface="Arial" panose="020B0604020202020204" pitchFamily="34" charset="0"/>
                <a:cs typeface="Arial" panose="020B0604020202020204" pitchFamily="34" charset="0"/>
              </a:rPr>
              <a:t>. Đi đến thư mục D:\Program files\NICE Systems\RTVB\Bin </a:t>
            </a:r>
            <a:endParaRPr lang="en-US" dirty="0" smtClean="0">
              <a:latin typeface="Arial" panose="020B0604020202020204" pitchFamily="34" charset="0"/>
              <a:cs typeface="Arial" panose="020B0604020202020204" pitchFamily="34" charset="0"/>
            </a:endParaRPr>
          </a:p>
          <a:p>
            <a:r>
              <a:rPr lang="vi-VN" dirty="0" smtClean="0">
                <a:latin typeface="Arial" panose="020B0604020202020204" pitchFamily="34" charset="0"/>
                <a:cs typeface="Arial" panose="020B0604020202020204" pitchFamily="34" charset="0"/>
              </a:rPr>
              <a:t>b</a:t>
            </a:r>
            <a:r>
              <a:rPr lang="vi-VN" dirty="0">
                <a:latin typeface="Arial" panose="020B0604020202020204" pitchFamily="34" charset="0"/>
                <a:cs typeface="Arial" panose="020B0604020202020204" pitchFamily="34" charset="0"/>
              </a:rPr>
              <a:t>. Mở tập tin Nice.RTVB.Server.exe.config. </a:t>
            </a:r>
            <a:endParaRPr lang="en-US" dirty="0" smtClean="0">
              <a:latin typeface="Arial" panose="020B0604020202020204" pitchFamily="34" charset="0"/>
              <a:cs typeface="Arial" panose="020B0604020202020204" pitchFamily="34" charset="0"/>
            </a:endParaRPr>
          </a:p>
          <a:p>
            <a:r>
              <a:rPr lang="vi-VN" dirty="0" smtClean="0">
                <a:latin typeface="Arial" panose="020B0604020202020204" pitchFamily="34" charset="0"/>
                <a:cs typeface="Arial" panose="020B0604020202020204" pitchFamily="34" charset="0"/>
              </a:rPr>
              <a:t>c</a:t>
            </a:r>
            <a:r>
              <a:rPr lang="vi-VN" dirty="0">
                <a:latin typeface="Arial" panose="020B0604020202020204" pitchFamily="34" charset="0"/>
                <a:cs typeface="Arial" panose="020B0604020202020204" pitchFamily="34" charset="0"/>
              </a:rPr>
              <a:t>. Đảm bảo dòng sau chứa tên Máy chủ Ứng dụng</a:t>
            </a:r>
            <a:r>
              <a:rPr lang="vi-VN" dirty="0" smtClean="0">
                <a:latin typeface="Arial" panose="020B0604020202020204" pitchFamily="34" charset="0"/>
                <a:cs typeface="Arial" panose="020B0604020202020204" pitchFamily="34" charset="0"/>
              </a:rPr>
              <a:t>:</a:t>
            </a:r>
            <a:endParaRPr lang="en-US" dirty="0" smtClean="0">
              <a:latin typeface="Arial" panose="020B0604020202020204" pitchFamily="34" charset="0"/>
              <a:cs typeface="Arial" panose="020B0604020202020204" pitchFamily="34" charset="0"/>
            </a:endParaRPr>
          </a:p>
          <a:p>
            <a:pPr marL="0" indent="0">
              <a:buNone/>
            </a:pPr>
            <a:endParaRPr lang="en-US" dirty="0" smtClean="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d. </a:t>
            </a:r>
            <a:r>
              <a:rPr lang="en-US" dirty="0" err="1">
                <a:latin typeface="Arial" panose="020B0604020202020204" pitchFamily="34" charset="0"/>
                <a:cs typeface="Arial" panose="020B0604020202020204" pitchFamily="34" charset="0"/>
              </a:rPr>
              <a:t>Khởi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Dịch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vụ</a:t>
            </a:r>
            <a:r>
              <a:rPr lang="en-US" dirty="0">
                <a:latin typeface="Arial" panose="020B0604020202020204" pitchFamily="34" charset="0"/>
                <a:cs typeface="Arial" panose="020B0604020202020204" pitchFamily="34" charset="0"/>
              </a:rPr>
              <a:t> Buffering </a:t>
            </a:r>
            <a:r>
              <a:rPr lang="en-US" dirty="0" err="1">
                <a:latin typeface="Arial" panose="020B0604020202020204" pitchFamily="34" charset="0"/>
                <a:cs typeface="Arial" panose="020B0604020202020204" pitchFamily="34" charset="0"/>
              </a:rPr>
              <a:t>Giọng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nói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gian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Thực</a:t>
            </a:r>
            <a:r>
              <a:rPr lang="en-US" dirty="0">
                <a:latin typeface="Arial" panose="020B0604020202020204" pitchFamily="34" charset="0"/>
                <a:cs typeface="Arial" panose="020B0604020202020204" pitchFamily="34" charset="0"/>
              </a:rPr>
              <a:t> (RTVB).</a:t>
            </a:r>
            <a:endParaRPr lang="en-US" dirty="0" smtClean="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2938280" y="5567666"/>
            <a:ext cx="7449446" cy="439434"/>
          </a:xfrm>
          <a:prstGeom prst="rect">
            <a:avLst/>
          </a:prstGeom>
        </p:spPr>
      </p:pic>
      <p:sp>
        <p:nvSpPr>
          <p:cNvPr id="6" name="Title 1"/>
          <p:cNvSpPr txBox="1">
            <a:spLocks/>
          </p:cNvSpPr>
          <p:nvPr/>
        </p:nvSpPr>
        <p:spPr>
          <a:xfrm>
            <a:off x="1913997" y="1691362"/>
            <a:ext cx="9498012" cy="7855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Arial" panose="020B0604020202020204" pitchFamily="34" charset="0"/>
                <a:cs typeface="Arial" panose="020B0604020202020204" pitchFamily="34" charset="0"/>
              </a:rPr>
              <a:t>Location </a:t>
            </a:r>
            <a:r>
              <a:rPr lang="en-US" sz="1800" dirty="0" smtClean="0">
                <a:latin typeface="Arial" panose="020B0604020202020204" pitchFamily="34" charset="0"/>
                <a:cs typeface="Arial" panose="020B0604020202020204" pitchFamily="34" charset="0"/>
              </a:rPr>
              <a:t>log- D</a:t>
            </a:r>
            <a:r>
              <a:rPr lang="en-US" sz="1800" dirty="0">
                <a:latin typeface="Arial" panose="020B0604020202020204" pitchFamily="34" charset="0"/>
                <a:cs typeface="Arial" panose="020B0604020202020204" pitchFamily="34" charset="0"/>
              </a:rPr>
              <a:t>:\Program files\NICE Systems\Logs\</a:t>
            </a:r>
            <a:r>
              <a:rPr lang="en-US" sz="1800" dirty="0" err="1">
                <a:latin typeface="Arial" panose="020B0604020202020204" pitchFamily="34" charset="0"/>
                <a:cs typeface="Arial" panose="020B0604020202020204" pitchFamily="34" charset="0"/>
              </a:rPr>
              <a:t>RealTimeVoiceBuffering</a:t>
            </a:r>
            <a:r>
              <a:rPr lang="en-US" sz="1800" dirty="0">
                <a:latin typeface="Arial" panose="020B0604020202020204" pitchFamily="34" charset="0"/>
                <a:cs typeface="Arial" panose="020B0604020202020204" pitchFamily="34" charset="0"/>
              </a:rPr>
              <a:t>\Log\RealTimeVoiceBuffering.log</a:t>
            </a:r>
          </a:p>
        </p:txBody>
      </p:sp>
    </p:spTree>
    <p:extLst>
      <p:ext uri="{BB962C8B-B14F-4D97-AF65-F5344CB8AC3E}">
        <p14:creationId xmlns:p14="http://schemas.microsoft.com/office/powerpoint/2010/main" val="6437004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1280890"/>
          </a:xfrm>
        </p:spPr>
        <p:txBody>
          <a:bodyPr>
            <a:normAutofit/>
          </a:bodyPr>
          <a:lstStyle/>
          <a:p>
            <a:r>
              <a:rPr lang="en-US" sz="2800" dirty="0"/>
              <a:t>Real-Time Voice Buffering (RTVB) Service Error Messages</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1816100"/>
            <a:ext cx="8915400" cy="47879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smtClean="0"/>
              <a:t>No packets received for interaction.</a:t>
            </a:r>
          </a:p>
          <a:p>
            <a:pPr lvl="1"/>
            <a:r>
              <a:rPr lang="en-US" sz="1800" dirty="0" smtClean="0"/>
              <a:t>Reading Data from pipe[] failed</a:t>
            </a:r>
          </a:p>
          <a:p>
            <a:endParaRPr lang="en-US" dirty="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r>
              <a:rPr lang="vi-VN" dirty="0">
                <a:solidFill>
                  <a:srgbClr val="0D0D0D"/>
                </a:solidFill>
                <a:latin typeface="Arial" panose="020B0604020202020204" pitchFamily="34" charset="0"/>
                <a:cs typeface="Arial" panose="020B0604020202020204" pitchFamily="34" charset="0"/>
              </a:rPr>
              <a:t>a. Trong Hệ thống </a:t>
            </a:r>
            <a:r>
              <a:rPr lang="en-US" dirty="0" smtClean="0">
                <a:solidFill>
                  <a:srgbClr val="0D0D0D"/>
                </a:solidFill>
                <a:latin typeface="Arial" panose="020B0604020202020204" pitchFamily="34" charset="0"/>
                <a:cs typeface="Arial" panose="020B0604020202020204" pitchFamily="34" charset="0"/>
              </a:rPr>
              <a:t>Administrator </a:t>
            </a:r>
            <a:r>
              <a:rPr lang="vi-VN" dirty="0" smtClean="0">
                <a:solidFill>
                  <a:srgbClr val="0D0D0D"/>
                </a:solidFill>
                <a:latin typeface="Arial" panose="020B0604020202020204" pitchFamily="34" charset="0"/>
                <a:cs typeface="Arial" panose="020B0604020202020204" pitchFamily="34" charset="0"/>
              </a:rPr>
              <a:t>&gt; </a:t>
            </a:r>
            <a:r>
              <a:rPr lang="en-US" dirty="0" smtClean="0">
                <a:solidFill>
                  <a:srgbClr val="0D0D0D"/>
                </a:solidFill>
                <a:latin typeface="Arial" panose="020B0604020202020204" pitchFamily="34" charset="0"/>
                <a:cs typeface="Arial" panose="020B0604020202020204" pitchFamily="34" charset="0"/>
              </a:rPr>
              <a:t>System Mapping</a:t>
            </a:r>
            <a:r>
              <a:rPr lang="vi-VN" dirty="0" smtClean="0">
                <a:solidFill>
                  <a:srgbClr val="0D0D0D"/>
                </a:solidFill>
                <a:latin typeface="Arial" panose="020B0604020202020204" pitchFamily="34" charset="0"/>
                <a:cs typeface="Arial" panose="020B0604020202020204" pitchFamily="34" charset="0"/>
              </a:rPr>
              <a:t>, </a:t>
            </a:r>
            <a:r>
              <a:rPr lang="vi-VN" dirty="0">
                <a:solidFill>
                  <a:srgbClr val="0D0D0D"/>
                </a:solidFill>
                <a:latin typeface="Arial" panose="020B0604020202020204" pitchFamily="34" charset="0"/>
                <a:cs typeface="Arial" panose="020B0604020202020204" pitchFamily="34" charset="0"/>
              </a:rPr>
              <a:t>đảm bảo rằng Một tính năng Nhận dạng giọng nói được </a:t>
            </a:r>
            <a:r>
              <a:rPr lang="en-US" dirty="0" err="1" smtClean="0">
                <a:solidFill>
                  <a:srgbClr val="0D0D0D"/>
                </a:solidFill>
                <a:latin typeface="Arial" panose="020B0604020202020204" pitchFamily="34" charset="0"/>
                <a:cs typeface="Arial" panose="020B0604020202020204" pitchFamily="34" charset="0"/>
              </a:rPr>
              <a:t>mappng</a:t>
            </a:r>
            <a:r>
              <a:rPr lang="en-US" dirty="0" smtClean="0">
                <a:solidFill>
                  <a:srgbClr val="0D0D0D"/>
                </a:solidFill>
                <a:latin typeface="Arial" panose="020B0604020202020204" pitchFamily="34" charset="0"/>
                <a:cs typeface="Arial" panose="020B0604020202020204" pitchFamily="34" charset="0"/>
              </a:rPr>
              <a:t> </a:t>
            </a:r>
            <a:r>
              <a:rPr lang="vi-VN" dirty="0" smtClean="0">
                <a:solidFill>
                  <a:srgbClr val="0D0D0D"/>
                </a:solidFill>
                <a:latin typeface="Arial" panose="020B0604020202020204" pitchFamily="34" charset="0"/>
                <a:cs typeface="Arial" panose="020B0604020202020204" pitchFamily="34" charset="0"/>
              </a:rPr>
              <a:t>vào </a:t>
            </a:r>
            <a:r>
              <a:rPr lang="en-US" dirty="0" smtClean="0">
                <a:solidFill>
                  <a:srgbClr val="0D0D0D"/>
                </a:solidFill>
                <a:latin typeface="Arial" panose="020B0604020202020204" pitchFamily="34" charset="0"/>
                <a:cs typeface="Arial" panose="020B0604020202020204" pitchFamily="34" charset="0"/>
              </a:rPr>
              <a:t>record pool</a:t>
            </a:r>
            <a:r>
              <a:rPr lang="vi-VN" dirty="0" smtClean="0">
                <a:solidFill>
                  <a:srgbClr val="0D0D0D"/>
                </a:solidFill>
                <a:latin typeface="Arial" panose="020B0604020202020204" pitchFamily="34" charset="0"/>
                <a:cs typeface="Arial" panose="020B0604020202020204" pitchFamily="34" charset="0"/>
              </a:rPr>
              <a:t>.</a:t>
            </a:r>
            <a:endParaRPr lang="vi-VN" dirty="0">
              <a:solidFill>
                <a:srgbClr val="0D0D0D"/>
              </a:solidFill>
              <a:latin typeface="Arial" panose="020B0604020202020204" pitchFamily="34" charset="0"/>
              <a:cs typeface="Arial" panose="020B0604020202020204" pitchFamily="34" charset="0"/>
            </a:endParaRPr>
          </a:p>
          <a:p>
            <a:r>
              <a:rPr lang="vi-VN" dirty="0">
                <a:solidFill>
                  <a:srgbClr val="0D0D0D"/>
                </a:solidFill>
                <a:latin typeface="Arial" panose="020B0604020202020204" pitchFamily="34" charset="0"/>
                <a:cs typeface="Arial" panose="020B0604020202020204" pitchFamily="34" charset="0"/>
              </a:rPr>
              <a:t>b. Mở tập tin cấu hình IPCapture: D:\Program files\NICE Systems\AIRAdministrator\ConfigCache.xml và kiểm tra xem các tham số HasBuffering và MergeAudioBuffers đã được đặt thành True.</a:t>
            </a:r>
          </a:p>
          <a:p>
            <a:r>
              <a:rPr lang="vi-VN" dirty="0">
                <a:solidFill>
                  <a:srgbClr val="0D0D0D"/>
                </a:solidFill>
                <a:latin typeface="Arial" panose="020B0604020202020204" pitchFamily="34" charset="0"/>
                <a:cs typeface="Arial" panose="020B0604020202020204" pitchFamily="34" charset="0"/>
              </a:rPr>
              <a:t>c. Khởi động lại các dịch vụ IPCapture và RTVB.</a:t>
            </a:r>
            <a:endParaRPr lang="en-US" dirty="0" smtClean="0">
              <a:solidFill>
                <a:srgbClr val="0D0D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734629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810990"/>
          </a:xfrm>
        </p:spPr>
        <p:txBody>
          <a:bodyPr>
            <a:normAutofit/>
          </a:bodyPr>
          <a:lstStyle/>
          <a:p>
            <a:r>
              <a:rPr lang="en-US" sz="2800" dirty="0"/>
              <a:t>Call Server Error Messages </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540000"/>
            <a:ext cx="8915400" cy="40640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t>Authentication request for interaction: {XXXXXXX} won't be sent to RCM</a:t>
            </a:r>
            <a:r>
              <a:rPr lang="en-US" sz="1800" dirty="0" smtClean="0"/>
              <a:t>.</a:t>
            </a:r>
          </a:p>
          <a:p>
            <a:pPr lvl="1"/>
            <a:endParaRPr lang="en-US" sz="1800" dirty="0" smtClean="0">
              <a:solidFill>
                <a:srgbClr val="0D0D0D"/>
              </a:solidFill>
              <a:latin typeface="Arial" panose="020B0604020202020204" pitchFamily="34" charset="0"/>
              <a:cs typeface="Arial" panose="020B0604020202020204" pitchFamily="34" charset="0"/>
            </a:endParaRPr>
          </a:p>
          <a:p>
            <a:r>
              <a:rPr lang="en-US" sz="2000" dirty="0" err="1" smtClean="0">
                <a:solidFill>
                  <a:srgbClr val="0D0D0D"/>
                </a:solidFill>
                <a:latin typeface="Arial" panose="020B0604020202020204" pitchFamily="34" charset="0"/>
                <a:cs typeface="Arial" panose="020B0604020202020204" pitchFamily="34" charset="0"/>
              </a:rPr>
              <a:t>Nguyên</a:t>
            </a:r>
            <a:r>
              <a:rPr lang="en-US" sz="2000" dirty="0" smtClean="0">
                <a:solidFill>
                  <a:srgbClr val="0D0D0D"/>
                </a:solidFill>
                <a:latin typeface="Arial" panose="020B0604020202020204" pitchFamily="34" charset="0"/>
                <a:cs typeface="Arial" panose="020B0604020202020204" pitchFamily="34" charset="0"/>
              </a:rPr>
              <a:t> </a:t>
            </a:r>
            <a:r>
              <a:rPr lang="en-US" sz="2000" dirty="0" err="1" smtClean="0">
                <a:solidFill>
                  <a:srgbClr val="0D0D0D"/>
                </a:solidFill>
                <a:latin typeface="Arial" panose="020B0604020202020204" pitchFamily="34" charset="0"/>
                <a:cs typeface="Arial" panose="020B0604020202020204" pitchFamily="34" charset="0"/>
              </a:rPr>
              <a:t>nhân</a:t>
            </a:r>
            <a:r>
              <a:rPr lang="en-US" sz="2000" dirty="0" smtClean="0">
                <a:solidFill>
                  <a:srgbClr val="0D0D0D"/>
                </a:solidFill>
                <a:latin typeface="Arial" panose="020B0604020202020204" pitchFamily="34" charset="0"/>
                <a:cs typeface="Arial" panose="020B0604020202020204" pitchFamily="34" charset="0"/>
              </a:rPr>
              <a:t>:</a:t>
            </a:r>
          </a:p>
          <a:p>
            <a:pPr lvl="1"/>
            <a:r>
              <a:rPr lang="en-US" sz="1800" dirty="0"/>
              <a:t>No buffering </a:t>
            </a:r>
            <a:r>
              <a:rPr lang="en-US" sz="1800" dirty="0" smtClean="0"/>
              <a:t>request</a:t>
            </a:r>
          </a:p>
          <a:p>
            <a:pPr lvl="1"/>
            <a:r>
              <a:rPr lang="en-US" sz="1800" dirty="0"/>
              <a:t>No customer enrolled in system. </a:t>
            </a:r>
            <a:endParaRPr lang="en-US" sz="1800" dirty="0">
              <a:solidFill>
                <a:srgbClr val="0D0D0D"/>
              </a:solidFill>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pPr lvl="1"/>
            <a:r>
              <a:rPr lang="vi-VN" dirty="0">
                <a:solidFill>
                  <a:srgbClr val="0D0D0D"/>
                </a:solidFill>
                <a:latin typeface="Arial" panose="020B0604020202020204" pitchFamily="34" charset="0"/>
                <a:cs typeface="Arial" panose="020B0604020202020204" pitchFamily="34" charset="0"/>
              </a:rPr>
              <a:t>a. Trong </a:t>
            </a:r>
            <a:r>
              <a:rPr lang="en-US" dirty="0" smtClean="0">
                <a:solidFill>
                  <a:srgbClr val="0D0D0D"/>
                </a:solidFill>
                <a:latin typeface="Arial" panose="020B0604020202020204" pitchFamily="34" charset="0"/>
                <a:cs typeface="Arial" panose="020B0604020202020204" pitchFamily="34" charset="0"/>
              </a:rPr>
              <a:t>Administrator</a:t>
            </a:r>
            <a:r>
              <a:rPr lang="vi-VN" dirty="0" smtClean="0">
                <a:solidFill>
                  <a:srgbClr val="0D0D0D"/>
                </a:solidFill>
                <a:latin typeface="Arial" panose="020B0604020202020204" pitchFamily="34" charset="0"/>
                <a:cs typeface="Arial" panose="020B0604020202020204" pitchFamily="34" charset="0"/>
              </a:rPr>
              <a:t>, </a:t>
            </a:r>
            <a:r>
              <a:rPr lang="vi-VN" dirty="0">
                <a:solidFill>
                  <a:srgbClr val="0D0D0D"/>
                </a:solidFill>
                <a:latin typeface="Arial" panose="020B0604020202020204" pitchFamily="34" charset="0"/>
                <a:cs typeface="Arial" panose="020B0604020202020204" pitchFamily="34" charset="0"/>
              </a:rPr>
              <a:t>kiểm tra xem </a:t>
            </a:r>
            <a:r>
              <a:rPr lang="en-US" dirty="0" smtClean="0">
                <a:solidFill>
                  <a:srgbClr val="0D0D0D"/>
                </a:solidFill>
                <a:latin typeface="Arial" panose="020B0604020202020204" pitchFamily="34" charset="0"/>
                <a:cs typeface="Arial" panose="020B0604020202020204" pitchFamily="34" charset="0"/>
              </a:rPr>
              <a:t>agent </a:t>
            </a:r>
            <a:r>
              <a:rPr lang="vi-VN" dirty="0" smtClean="0">
                <a:solidFill>
                  <a:srgbClr val="0D0D0D"/>
                </a:solidFill>
                <a:latin typeface="Arial" panose="020B0604020202020204" pitchFamily="34" charset="0"/>
                <a:cs typeface="Arial" panose="020B0604020202020204" pitchFamily="34" charset="0"/>
              </a:rPr>
              <a:t>có </a:t>
            </a:r>
            <a:r>
              <a:rPr lang="vi-VN" dirty="0">
                <a:solidFill>
                  <a:srgbClr val="0D0D0D"/>
                </a:solidFill>
                <a:latin typeface="Arial" panose="020B0604020202020204" pitchFamily="34" charset="0"/>
                <a:cs typeface="Arial" panose="020B0604020202020204" pitchFamily="34" charset="0"/>
              </a:rPr>
              <a:t>được cấu hình là một </a:t>
            </a:r>
            <a:r>
              <a:rPr lang="en-US" dirty="0" smtClean="0">
                <a:solidFill>
                  <a:srgbClr val="0D0D0D"/>
                </a:solidFill>
                <a:latin typeface="Arial" panose="020B0604020202020204" pitchFamily="34" charset="0"/>
                <a:cs typeface="Arial" panose="020B0604020202020204" pitchFamily="34" charset="0"/>
              </a:rPr>
              <a:t>agent </a:t>
            </a:r>
            <a:r>
              <a:rPr lang="vi-VN" dirty="0" smtClean="0">
                <a:solidFill>
                  <a:srgbClr val="0D0D0D"/>
                </a:solidFill>
                <a:latin typeface="Arial" panose="020B0604020202020204" pitchFamily="34" charset="0"/>
                <a:cs typeface="Arial" panose="020B0604020202020204" pitchFamily="34" charset="0"/>
              </a:rPr>
              <a:t>RTA </a:t>
            </a:r>
            <a:r>
              <a:rPr lang="vi-VN" dirty="0">
                <a:solidFill>
                  <a:srgbClr val="0D0D0D"/>
                </a:solidFill>
                <a:latin typeface="Arial" panose="020B0604020202020204" pitchFamily="34" charset="0"/>
                <a:cs typeface="Arial" panose="020B0604020202020204" pitchFamily="34" charset="0"/>
              </a:rPr>
              <a:t>không.</a:t>
            </a:r>
          </a:p>
          <a:p>
            <a:pPr lvl="1"/>
            <a:r>
              <a:rPr lang="vi-VN" dirty="0">
                <a:solidFill>
                  <a:srgbClr val="0D0D0D"/>
                </a:solidFill>
                <a:latin typeface="Arial" panose="020B0604020202020204" pitchFamily="34" charset="0"/>
                <a:cs typeface="Arial" panose="020B0604020202020204" pitchFamily="34" charset="0"/>
              </a:rPr>
              <a:t>b. Trong Business Analyzer, và kiểm tra xem khách hàng có được đăng ký không.</a:t>
            </a:r>
            <a:endParaRPr lang="en-US" dirty="0" smtClean="0">
              <a:solidFill>
                <a:srgbClr val="0D0D0D"/>
              </a:solidFill>
              <a:latin typeface="Arial" panose="020B0604020202020204" pitchFamily="34" charset="0"/>
              <a:cs typeface="Arial" panose="020B0604020202020204" pitchFamily="34" charset="0"/>
            </a:endParaRPr>
          </a:p>
        </p:txBody>
      </p:sp>
      <p:sp>
        <p:nvSpPr>
          <p:cNvPr id="5" name="Title 1"/>
          <p:cNvSpPr txBox="1">
            <a:spLocks/>
          </p:cNvSpPr>
          <p:nvPr/>
        </p:nvSpPr>
        <p:spPr>
          <a:xfrm>
            <a:off x="1888266" y="1594755"/>
            <a:ext cx="9498012" cy="7855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Arial" panose="020B0604020202020204" pitchFamily="34" charset="0"/>
                <a:cs typeface="Arial" panose="020B0604020202020204" pitchFamily="34" charset="0"/>
              </a:rPr>
              <a:t>Location </a:t>
            </a:r>
            <a:r>
              <a:rPr lang="en-US" sz="1800" dirty="0" smtClean="0">
                <a:latin typeface="Arial" panose="020B0604020202020204" pitchFamily="34" charset="0"/>
                <a:cs typeface="Arial" panose="020B0604020202020204" pitchFamily="34" charset="0"/>
              </a:rPr>
              <a:t>log- </a:t>
            </a:r>
            <a:r>
              <a:rPr lang="en-US" sz="1800" dirty="0">
                <a:latin typeface="Arial" panose="020B0604020202020204" pitchFamily="34" charset="0"/>
                <a:cs typeface="Arial" panose="020B0604020202020204" pitchFamily="34" charset="0"/>
              </a:rPr>
              <a:t>D:\Program files\NICE </a:t>
            </a:r>
            <a:r>
              <a:rPr lang="en-US" sz="1800" dirty="0" smtClean="0">
                <a:latin typeface="Arial" panose="020B0604020202020204" pitchFamily="34" charset="0"/>
                <a:cs typeface="Arial" panose="020B0604020202020204" pitchFamily="34" charset="0"/>
              </a:rPr>
              <a:t>Systems\Logs\</a:t>
            </a:r>
            <a:r>
              <a:rPr lang="en-US" sz="1800" dirty="0" err="1" smtClean="0">
                <a:latin typeface="Arial" panose="020B0604020202020204" pitchFamily="34" charset="0"/>
                <a:cs typeface="Arial" panose="020B0604020202020204" pitchFamily="34" charset="0"/>
              </a:rPr>
              <a:t>Call_Server</a:t>
            </a:r>
            <a:r>
              <a:rPr lang="en-US" sz="1800" dirty="0" smtClean="0">
                <a:latin typeface="Arial" panose="020B0604020202020204" pitchFamily="34" charset="0"/>
                <a:cs typeface="Arial" panose="020B0604020202020204" pitchFamily="34" charset="0"/>
              </a:rPr>
              <a:t>\Log\Call_Server.log</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5580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810990"/>
          </a:xfrm>
        </p:spPr>
        <p:txBody>
          <a:bodyPr>
            <a:normAutofit/>
          </a:bodyPr>
          <a:lstStyle/>
          <a:p>
            <a:r>
              <a:rPr lang="en-US" sz="2800" dirty="0"/>
              <a:t>Call Server Error Messages </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1816100"/>
            <a:ext cx="8915400" cy="47879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t>Fail to send request to RCM. It seems to be down.</a:t>
            </a:r>
            <a:endParaRPr lang="en-US" sz="1800" dirty="0" smtClean="0">
              <a:solidFill>
                <a:srgbClr val="0D0D0D"/>
              </a:solidFill>
              <a:latin typeface="Arial" panose="020B0604020202020204" pitchFamily="34" charset="0"/>
              <a:cs typeface="Arial" panose="020B0604020202020204" pitchFamily="34" charset="0"/>
            </a:endParaRPr>
          </a:p>
          <a:p>
            <a:r>
              <a:rPr lang="en-US" sz="2000" dirty="0" err="1" smtClean="0">
                <a:solidFill>
                  <a:srgbClr val="0D0D0D"/>
                </a:solidFill>
                <a:latin typeface="Arial" panose="020B0604020202020204" pitchFamily="34" charset="0"/>
                <a:cs typeface="Arial" panose="020B0604020202020204" pitchFamily="34" charset="0"/>
              </a:rPr>
              <a:t>Nguyên</a:t>
            </a:r>
            <a:r>
              <a:rPr lang="en-US" sz="2000" dirty="0" smtClean="0">
                <a:solidFill>
                  <a:srgbClr val="0D0D0D"/>
                </a:solidFill>
                <a:latin typeface="Arial" panose="020B0604020202020204" pitchFamily="34" charset="0"/>
                <a:cs typeface="Arial" panose="020B0604020202020204" pitchFamily="34" charset="0"/>
              </a:rPr>
              <a:t> </a:t>
            </a:r>
            <a:r>
              <a:rPr lang="en-US" sz="2000" dirty="0" err="1" smtClean="0">
                <a:solidFill>
                  <a:srgbClr val="0D0D0D"/>
                </a:solidFill>
                <a:latin typeface="Arial" panose="020B0604020202020204" pitchFamily="34" charset="0"/>
                <a:cs typeface="Arial" panose="020B0604020202020204" pitchFamily="34" charset="0"/>
              </a:rPr>
              <a:t>nhân</a:t>
            </a:r>
            <a:r>
              <a:rPr lang="en-US" sz="2000" dirty="0" smtClean="0">
                <a:solidFill>
                  <a:srgbClr val="0D0D0D"/>
                </a:solidFill>
                <a:latin typeface="Arial" panose="020B0604020202020204" pitchFamily="34" charset="0"/>
                <a:cs typeface="Arial" panose="020B0604020202020204" pitchFamily="34" charset="0"/>
              </a:rPr>
              <a:t>:</a:t>
            </a:r>
          </a:p>
          <a:p>
            <a:pPr lvl="1"/>
            <a:r>
              <a:rPr lang="en-US" sz="1800" dirty="0"/>
              <a:t>RCM service is down. </a:t>
            </a:r>
            <a:endParaRPr lang="en-US" sz="1800" dirty="0" smtClean="0"/>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pPr lvl="1"/>
            <a:r>
              <a:rPr lang="vi-VN" dirty="0">
                <a:solidFill>
                  <a:srgbClr val="0D0D0D"/>
                </a:solidFill>
                <a:latin typeface="Arial" panose="020B0604020202020204" pitchFamily="34" charset="0"/>
                <a:cs typeface="Arial" panose="020B0604020202020204" pitchFamily="34" charset="0"/>
              </a:rPr>
              <a:t>Kiểm tra xem dịch vụ RCM có đang hoạt động không, nếu không, khởi động lại dịch vụ.</a:t>
            </a:r>
          </a:p>
        </p:txBody>
      </p:sp>
    </p:spTree>
    <p:extLst>
      <p:ext uri="{BB962C8B-B14F-4D97-AF65-F5344CB8AC3E}">
        <p14:creationId xmlns:p14="http://schemas.microsoft.com/office/powerpoint/2010/main" val="356703544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810990"/>
          </a:xfrm>
        </p:spPr>
        <p:txBody>
          <a:bodyPr>
            <a:normAutofit/>
          </a:bodyPr>
          <a:lstStyle/>
          <a:p>
            <a:r>
              <a:rPr lang="en-US" sz="2800" dirty="0"/>
              <a:t>RCM Error Messages</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2628900"/>
            <a:ext cx="8915400" cy="39751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Could not find buffering request data for request ID= {0} and interaction ID={1</a:t>
            </a:r>
            <a:r>
              <a:rPr lang="en-US" sz="1800" dirty="0" smtClean="0">
                <a:latin typeface="Arial" panose="020B0604020202020204" pitchFamily="34" charset="0"/>
                <a:cs typeface="Arial" panose="020B0604020202020204" pitchFamily="34" charset="0"/>
              </a:rPr>
              <a:t>}</a:t>
            </a:r>
          </a:p>
          <a:p>
            <a:r>
              <a:rPr lang="en-US" dirty="0" err="1" smtClean="0">
                <a:solidFill>
                  <a:srgbClr val="0D0D0D"/>
                </a:solidFill>
                <a:latin typeface="Arial" panose="020B0604020202020204" pitchFamily="34" charset="0"/>
                <a:cs typeface="Arial" panose="020B0604020202020204" pitchFamily="34" charset="0"/>
              </a:rPr>
              <a:t>Nguyên</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nhân</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No buffering request. </a:t>
            </a:r>
            <a:r>
              <a:rPr lang="en-US" sz="1800" dirty="0" smtClean="0">
                <a:latin typeface="Arial" panose="020B0604020202020204" pitchFamily="34" charset="0"/>
                <a:cs typeface="Arial" panose="020B0604020202020204" pitchFamily="34" charset="0"/>
              </a:rPr>
              <a:t>.</a:t>
            </a:r>
          </a:p>
          <a:p>
            <a:pPr lvl="1"/>
            <a:r>
              <a:rPr lang="en-US" sz="1800" dirty="0">
                <a:latin typeface="Arial" panose="020B0604020202020204" pitchFamily="34" charset="0"/>
                <a:cs typeface="Arial" panose="020B0604020202020204" pitchFamily="34" charset="0"/>
              </a:rPr>
              <a:t>No customer enrolled in system.</a:t>
            </a:r>
            <a:endParaRPr lang="en-US" sz="1800" dirty="0" smtClean="0">
              <a:latin typeface="Arial" panose="020B0604020202020204" pitchFamily="34" charset="0"/>
              <a:cs typeface="Arial" panose="020B0604020202020204" pitchFamily="34" charset="0"/>
            </a:endParaRP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pPr lvl="1"/>
            <a:r>
              <a:rPr lang="vi-VN" sz="1800" dirty="0" smtClean="0">
                <a:solidFill>
                  <a:srgbClr val="0D0D0D"/>
                </a:solidFill>
                <a:latin typeface="Arial" panose="020B0604020202020204" pitchFamily="34" charset="0"/>
                <a:cs typeface="Arial" panose="020B0604020202020204" pitchFamily="34" charset="0"/>
              </a:rPr>
              <a:t>Kiểm </a:t>
            </a:r>
            <a:r>
              <a:rPr lang="vi-VN" sz="1800" dirty="0">
                <a:solidFill>
                  <a:srgbClr val="0D0D0D"/>
                </a:solidFill>
                <a:latin typeface="Arial" panose="020B0604020202020204" pitchFamily="34" charset="0"/>
                <a:cs typeface="Arial" panose="020B0604020202020204" pitchFamily="34" charset="0"/>
              </a:rPr>
              <a:t>tra xem yêu cầu </a:t>
            </a:r>
            <a:r>
              <a:rPr lang="en-US" sz="1800" dirty="0" smtClean="0">
                <a:solidFill>
                  <a:srgbClr val="0D0D0D"/>
                </a:solidFill>
                <a:latin typeface="Arial" panose="020B0604020202020204" pitchFamily="34" charset="0"/>
                <a:cs typeface="Arial" panose="020B0604020202020204" pitchFamily="34" charset="0"/>
              </a:rPr>
              <a:t>buffer</a:t>
            </a:r>
            <a:r>
              <a:rPr lang="vi-VN" sz="1800" dirty="0" smtClean="0">
                <a:solidFill>
                  <a:srgbClr val="0D0D0D"/>
                </a:solidFill>
                <a:latin typeface="Arial" panose="020B0604020202020204" pitchFamily="34" charset="0"/>
                <a:cs typeface="Arial" panose="020B0604020202020204" pitchFamily="34" charset="0"/>
              </a:rPr>
              <a:t> </a:t>
            </a:r>
            <a:r>
              <a:rPr lang="vi-VN" sz="1800" dirty="0">
                <a:solidFill>
                  <a:srgbClr val="0D0D0D"/>
                </a:solidFill>
                <a:latin typeface="Arial" panose="020B0604020202020204" pitchFamily="34" charset="0"/>
                <a:cs typeface="Arial" panose="020B0604020202020204" pitchFamily="34" charset="0"/>
              </a:rPr>
              <a:t>đã được gửi từ Call Server chưa.</a:t>
            </a:r>
          </a:p>
          <a:p>
            <a:pPr lvl="1"/>
            <a:r>
              <a:rPr lang="vi-VN" sz="1800" dirty="0" smtClean="0">
                <a:solidFill>
                  <a:srgbClr val="0D0D0D"/>
                </a:solidFill>
                <a:latin typeface="Arial" panose="020B0604020202020204" pitchFamily="34" charset="0"/>
                <a:cs typeface="Arial" panose="020B0604020202020204" pitchFamily="34" charset="0"/>
              </a:rPr>
              <a:t>Trong </a:t>
            </a:r>
            <a:r>
              <a:rPr lang="vi-VN" sz="1800" dirty="0">
                <a:solidFill>
                  <a:srgbClr val="0D0D0D"/>
                </a:solidFill>
                <a:latin typeface="Arial" panose="020B0604020202020204" pitchFamily="34" charset="0"/>
                <a:cs typeface="Arial" panose="020B0604020202020204" pitchFamily="34" charset="0"/>
              </a:rPr>
              <a:t>Business Analyzer, và kiểm tra xem khách hàng đã được đăng ký chưa.</a:t>
            </a:r>
            <a:endParaRPr lang="en-US" sz="1800" dirty="0" smtClean="0">
              <a:solidFill>
                <a:srgbClr val="0D0D0D"/>
              </a:solidFill>
              <a:latin typeface="Arial" panose="020B0604020202020204" pitchFamily="34" charset="0"/>
              <a:cs typeface="Arial" panose="020B0604020202020204" pitchFamily="34" charset="0"/>
            </a:endParaRPr>
          </a:p>
        </p:txBody>
      </p:sp>
      <p:sp>
        <p:nvSpPr>
          <p:cNvPr id="4" name="Title 1"/>
          <p:cNvSpPr txBox="1">
            <a:spLocks/>
          </p:cNvSpPr>
          <p:nvPr/>
        </p:nvSpPr>
        <p:spPr>
          <a:xfrm>
            <a:off x="1888266" y="1594755"/>
            <a:ext cx="9498012" cy="7855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latin typeface="Arial" panose="020B0604020202020204" pitchFamily="34" charset="0"/>
                <a:cs typeface="Arial" panose="020B0604020202020204" pitchFamily="34" charset="0"/>
              </a:rPr>
              <a:t>Location </a:t>
            </a:r>
            <a:r>
              <a:rPr lang="en-US" sz="1800" dirty="0" smtClean="0">
                <a:latin typeface="Arial" panose="020B0604020202020204" pitchFamily="34" charset="0"/>
                <a:cs typeface="Arial" panose="020B0604020202020204" pitchFamily="34" charset="0"/>
              </a:rPr>
              <a:t>log- </a:t>
            </a:r>
            <a:r>
              <a:rPr lang="en-US" sz="1800" dirty="0"/>
              <a:t>D:\Program files\NICE Systems\Logs\RCM\Log\RCM.log </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522958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6601" y="624110"/>
            <a:ext cx="9498012" cy="810990"/>
          </a:xfrm>
        </p:spPr>
        <p:txBody>
          <a:bodyPr>
            <a:normAutofit/>
          </a:bodyPr>
          <a:lstStyle/>
          <a:p>
            <a:r>
              <a:rPr lang="en-US" sz="2800" dirty="0"/>
              <a:t>RCM Error Messages</a:t>
            </a:r>
            <a:endParaRPr lang="en-US" sz="2800" dirty="0">
              <a:latin typeface="Arial" panose="020B0604020202020204" pitchFamily="34" charset="0"/>
              <a:cs typeface="Arial" panose="020B0604020202020204" pitchFamily="34" charset="0"/>
            </a:endParaRPr>
          </a:p>
        </p:txBody>
      </p:sp>
      <p:sp>
        <p:nvSpPr>
          <p:cNvPr id="8" name="Content Placeholder 7"/>
          <p:cNvSpPr>
            <a:spLocks noGrp="1"/>
          </p:cNvSpPr>
          <p:nvPr>
            <p:ph idx="1"/>
          </p:nvPr>
        </p:nvSpPr>
        <p:spPr>
          <a:xfrm>
            <a:off x="2470878" y="1816100"/>
            <a:ext cx="8915400" cy="4787900"/>
          </a:xfrm>
        </p:spPr>
        <p:txBody>
          <a:bodyPr>
            <a:normAutofit/>
          </a:bodyPr>
          <a:lstStyle/>
          <a:p>
            <a:r>
              <a:rPr lang="en-US" dirty="0" err="1" smtClean="0">
                <a:solidFill>
                  <a:srgbClr val="0D0D0D"/>
                </a:solidFill>
                <a:latin typeface="Arial" panose="020B0604020202020204" pitchFamily="34" charset="0"/>
                <a:cs typeface="Arial" panose="020B0604020202020204" pitchFamily="34" charset="0"/>
              </a:rPr>
              <a:t>Có</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thông</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báo</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sau</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t>[Virtual {0}]: Physical Recorder {1} is attached to the virtual, but not connected. Request will not be sent. Once this Physical will be connected, it will receive the request again</a:t>
            </a:r>
            <a:r>
              <a:rPr lang="en-US" sz="1800" dirty="0" smtClean="0"/>
              <a:t>.</a:t>
            </a:r>
          </a:p>
          <a:p>
            <a:r>
              <a:rPr lang="en-US" dirty="0" err="1" smtClean="0">
                <a:solidFill>
                  <a:srgbClr val="0D0D0D"/>
                </a:solidFill>
                <a:latin typeface="Arial" panose="020B0604020202020204" pitchFamily="34" charset="0"/>
                <a:cs typeface="Arial" panose="020B0604020202020204" pitchFamily="34" charset="0"/>
              </a:rPr>
              <a:t>Nguyên</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nhân</a:t>
            </a:r>
            <a:r>
              <a:rPr lang="en-US" dirty="0" smtClean="0">
                <a:solidFill>
                  <a:srgbClr val="0D0D0D"/>
                </a:solidFill>
                <a:latin typeface="Arial" panose="020B0604020202020204" pitchFamily="34" charset="0"/>
                <a:cs typeface="Arial" panose="020B0604020202020204" pitchFamily="34" charset="0"/>
              </a:rPr>
              <a:t>:</a:t>
            </a:r>
          </a:p>
          <a:p>
            <a:pPr lvl="1"/>
            <a:r>
              <a:rPr lang="en-US" sz="1800" dirty="0"/>
              <a:t>One of the services is down</a:t>
            </a:r>
            <a:r>
              <a:rPr lang="en-US" sz="1800" dirty="0" smtClean="0">
                <a:latin typeface="Arial" panose="020B0604020202020204" pitchFamily="34" charset="0"/>
                <a:cs typeface="Arial" panose="020B0604020202020204" pitchFamily="34" charset="0"/>
              </a:rPr>
              <a:t>.</a:t>
            </a:r>
          </a:p>
          <a:p>
            <a:pPr lvl="1"/>
            <a:r>
              <a:rPr lang="en-US" sz="1800" dirty="0"/>
              <a:t>Firewall between Interactions Center and the AIR </a:t>
            </a:r>
            <a:r>
              <a:rPr lang="en-US" sz="1800" dirty="0" smtClean="0">
                <a:latin typeface="Arial" panose="020B0604020202020204" pitchFamily="34" charset="0"/>
                <a:cs typeface="Arial" panose="020B0604020202020204" pitchFamily="34" charset="0"/>
              </a:rPr>
              <a:t>.</a:t>
            </a:r>
          </a:p>
          <a:p>
            <a:r>
              <a:rPr lang="en-US" dirty="0" err="1" smtClean="0">
                <a:solidFill>
                  <a:srgbClr val="0D0D0D"/>
                </a:solidFill>
                <a:latin typeface="Arial" panose="020B0604020202020204" pitchFamily="34" charset="0"/>
                <a:cs typeface="Arial" panose="020B0604020202020204" pitchFamily="34" charset="0"/>
              </a:rPr>
              <a:t>Cách</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khắc</a:t>
            </a:r>
            <a:r>
              <a:rPr lang="en-US" dirty="0" smtClean="0">
                <a:solidFill>
                  <a:srgbClr val="0D0D0D"/>
                </a:solidFill>
                <a:latin typeface="Arial" panose="020B0604020202020204" pitchFamily="34" charset="0"/>
                <a:cs typeface="Arial" panose="020B0604020202020204" pitchFamily="34" charset="0"/>
              </a:rPr>
              <a:t> </a:t>
            </a:r>
            <a:r>
              <a:rPr lang="en-US" dirty="0" err="1" smtClean="0">
                <a:solidFill>
                  <a:srgbClr val="0D0D0D"/>
                </a:solidFill>
                <a:latin typeface="Arial" panose="020B0604020202020204" pitchFamily="34" charset="0"/>
                <a:cs typeface="Arial" panose="020B0604020202020204" pitchFamily="34" charset="0"/>
              </a:rPr>
              <a:t>phục</a:t>
            </a:r>
            <a:r>
              <a:rPr lang="en-US" dirty="0" smtClean="0">
                <a:solidFill>
                  <a:srgbClr val="0D0D0D"/>
                </a:solidFill>
                <a:latin typeface="Arial" panose="020B0604020202020204" pitchFamily="34" charset="0"/>
                <a:cs typeface="Arial" panose="020B0604020202020204" pitchFamily="34" charset="0"/>
              </a:rPr>
              <a:t>:</a:t>
            </a:r>
          </a:p>
          <a:p>
            <a:pPr lvl="1"/>
            <a:r>
              <a:rPr lang="vi-VN" sz="1800" dirty="0" smtClean="0">
                <a:solidFill>
                  <a:srgbClr val="0D0D0D"/>
                </a:solidFill>
                <a:latin typeface="Arial" panose="020B0604020202020204" pitchFamily="34" charset="0"/>
                <a:cs typeface="Arial" panose="020B0604020202020204" pitchFamily="34" charset="0"/>
              </a:rPr>
              <a:t>Kiểm </a:t>
            </a:r>
            <a:r>
              <a:rPr lang="vi-VN" sz="1800" dirty="0">
                <a:solidFill>
                  <a:srgbClr val="0D0D0D"/>
                </a:solidFill>
                <a:latin typeface="Arial" panose="020B0604020202020204" pitchFamily="34" charset="0"/>
                <a:cs typeface="Arial" panose="020B0604020202020204" pitchFamily="34" charset="0"/>
              </a:rPr>
              <a:t>tra xem các dịch vụ IPCapture và RTVB có đang hoạt động trên máy AIR không, nếu không, khởi động lại các dịch vụ.</a:t>
            </a:r>
          </a:p>
          <a:p>
            <a:pPr lvl="1"/>
            <a:r>
              <a:rPr lang="vi-VN" sz="1800" dirty="0" smtClean="0">
                <a:solidFill>
                  <a:srgbClr val="0D0D0D"/>
                </a:solidFill>
                <a:latin typeface="Arial" panose="020B0604020202020204" pitchFamily="34" charset="0"/>
                <a:cs typeface="Arial" panose="020B0604020202020204" pitchFamily="34" charset="0"/>
              </a:rPr>
              <a:t>Nếu </a:t>
            </a:r>
            <a:r>
              <a:rPr lang="vi-VN" sz="1800" dirty="0">
                <a:solidFill>
                  <a:srgbClr val="0D0D0D"/>
                </a:solidFill>
                <a:latin typeface="Arial" panose="020B0604020202020204" pitchFamily="34" charset="0"/>
                <a:cs typeface="Arial" panose="020B0604020202020204" pitchFamily="34" charset="0"/>
              </a:rPr>
              <a:t>có tường lửa </a:t>
            </a:r>
            <a:r>
              <a:rPr lang="vi-VN" sz="1800" dirty="0" smtClean="0">
                <a:solidFill>
                  <a:srgbClr val="0D0D0D"/>
                </a:solidFill>
                <a:latin typeface="Arial" panose="020B0604020202020204" pitchFamily="34" charset="0"/>
                <a:cs typeface="Arial" panose="020B0604020202020204" pitchFamily="34" charset="0"/>
              </a:rPr>
              <a:t>, </a:t>
            </a:r>
            <a:r>
              <a:rPr lang="en-US" sz="1800" dirty="0" err="1" smtClean="0">
                <a:solidFill>
                  <a:srgbClr val="0D0D0D"/>
                </a:solidFill>
                <a:latin typeface="Arial" panose="020B0604020202020204" pitchFamily="34" charset="0"/>
                <a:cs typeface="Arial" panose="020B0604020202020204" pitchFamily="34" charset="0"/>
              </a:rPr>
              <a:t>tắt</a:t>
            </a:r>
            <a:r>
              <a:rPr lang="en-US" sz="1800" dirty="0" smtClean="0">
                <a:solidFill>
                  <a:srgbClr val="0D0D0D"/>
                </a:solidFill>
                <a:latin typeface="Arial" panose="020B0604020202020204" pitchFamily="34" charset="0"/>
                <a:cs typeface="Arial" panose="020B0604020202020204" pitchFamily="34" charset="0"/>
              </a:rPr>
              <a:t> </a:t>
            </a:r>
            <a:r>
              <a:rPr lang="en-US" sz="1800" dirty="0" err="1" smtClean="0">
                <a:solidFill>
                  <a:srgbClr val="0D0D0D"/>
                </a:solidFill>
                <a:latin typeface="Arial" panose="020B0604020202020204" pitchFamily="34" charset="0"/>
                <a:cs typeface="Arial" panose="020B0604020202020204" pitchFamily="34" charset="0"/>
              </a:rPr>
              <a:t>nó</a:t>
            </a:r>
            <a:r>
              <a:rPr lang="vi-VN" sz="1800" dirty="0" smtClean="0">
                <a:solidFill>
                  <a:srgbClr val="0D0D0D"/>
                </a:solidFill>
                <a:latin typeface="Arial" panose="020B0604020202020204" pitchFamily="34" charset="0"/>
                <a:cs typeface="Arial" panose="020B0604020202020204" pitchFamily="34" charset="0"/>
              </a:rPr>
              <a:t>.</a:t>
            </a:r>
            <a:endParaRPr lang="en-US" sz="1800" dirty="0" smtClean="0">
              <a:solidFill>
                <a:srgbClr val="0D0D0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987098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0084288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3175</TotalTime>
  <Words>8222</Words>
  <Application>Microsoft Office PowerPoint</Application>
  <PresentationFormat>Widescreen</PresentationFormat>
  <Paragraphs>838</Paragraphs>
  <Slides>97</Slides>
  <Notes>67</Notes>
  <HiddenSlides>0</HiddenSlides>
  <MMClips>4</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97</vt:i4>
      </vt:variant>
    </vt:vector>
  </HeadingPairs>
  <TitlesOfParts>
    <vt:vector size="112" baseType="lpstr">
      <vt:lpstr>Arial</vt:lpstr>
      <vt:lpstr>Arial MT Std Light</vt:lpstr>
      <vt:lpstr>Calibri</vt:lpstr>
      <vt:lpstr>Century Gothic</vt:lpstr>
      <vt:lpstr>Gisha</vt:lpstr>
      <vt:lpstr>Helvetica Neue Condensed</vt:lpstr>
      <vt:lpstr>Segoe UI</vt:lpstr>
      <vt:lpstr>Söhne</vt:lpstr>
      <vt:lpstr>Symbol</vt:lpstr>
      <vt:lpstr>Tahoma</vt:lpstr>
      <vt:lpstr>Times New Roman</vt:lpstr>
      <vt:lpstr>ui-sans-serif</vt:lpstr>
      <vt:lpstr>Wingdings 2</vt:lpstr>
      <vt:lpstr>Wingdings 3</vt:lpstr>
      <vt:lpstr>Wisp</vt:lpstr>
      <vt:lpstr> </vt:lpstr>
      <vt:lpstr>Danh Mục</vt:lpstr>
      <vt:lpstr>Nice Voice biometrics</vt:lpstr>
      <vt:lpstr>Nice RTA</vt:lpstr>
      <vt:lpstr>Nice RTA</vt:lpstr>
      <vt:lpstr>Middle APP</vt:lpstr>
      <vt:lpstr>Tổng Quan hệ thống</vt:lpstr>
      <vt:lpstr>Tương tác tổng quan</vt:lpstr>
      <vt:lpstr>Yêu cầu nghiệp vụ ban đầu</vt:lpstr>
      <vt:lpstr>Inventory</vt:lpstr>
      <vt:lpstr>Usage</vt:lpstr>
      <vt:lpstr>Các thành phần chính</vt:lpstr>
      <vt:lpstr>Engaged</vt:lpstr>
      <vt:lpstr>Application Cluster Architecture</vt:lpstr>
      <vt:lpstr>IC Cluster Architecture</vt:lpstr>
      <vt:lpstr>Connect API (API)</vt:lpstr>
      <vt:lpstr>AIR</vt:lpstr>
      <vt:lpstr>AIR High Availability</vt:lpstr>
      <vt:lpstr>RT Server</vt:lpstr>
      <vt:lpstr>Databases &amp; Datamart</vt:lpstr>
      <vt:lpstr>Các luồng tích hợp chính</vt:lpstr>
      <vt:lpstr>Tổng quan tích hợp  của giải pháp</vt:lpstr>
      <vt:lpstr>CC247 RTA Agent</vt:lpstr>
      <vt:lpstr>CC247 RTA Agent – Đăng ký</vt:lpstr>
      <vt:lpstr>CC247 RTA Agent – Xác thực </vt:lpstr>
      <vt:lpstr>CC247 RTA Agent – Huỷ giọng</vt:lpstr>
      <vt:lpstr>Đăng ký giọng nói </vt:lpstr>
      <vt:lpstr>Bussiness flow</vt:lpstr>
      <vt:lpstr>LL flow</vt:lpstr>
      <vt:lpstr>Xác thực </vt:lpstr>
      <vt:lpstr>HighLevel Flow của xác thực</vt:lpstr>
      <vt:lpstr>LowLevel Flow</vt:lpstr>
      <vt:lpstr>End2EndFlow</vt:lpstr>
      <vt:lpstr>Audio Bufer &amp; timing sample</vt:lpstr>
      <vt:lpstr>Chống gian lận</vt:lpstr>
      <vt:lpstr>Real Time Fraud Prevention:</vt:lpstr>
      <vt:lpstr>Proactive Fraudster Exposure</vt:lpstr>
      <vt:lpstr>PowerPoint Presentation</vt:lpstr>
      <vt:lpstr>Nâng Cấp </vt:lpstr>
      <vt:lpstr>Hệ thống hiện tại của VPBank.</vt:lpstr>
      <vt:lpstr>Phiên bản Engage 7.3</vt:lpstr>
      <vt:lpstr>Phiên bản Engage 7.3</vt:lpstr>
      <vt:lpstr>Phiên bản Engage 7.3</vt:lpstr>
      <vt:lpstr>Phiên bản Engage 7.3</vt:lpstr>
      <vt:lpstr>Phiên bản Engage 7.3</vt:lpstr>
      <vt:lpstr>Phiên bản Engage 7.3</vt:lpstr>
      <vt:lpstr>Phiên bản Engage 7.3</vt:lpstr>
      <vt:lpstr>Phiên bản Engage 7.3</vt:lpstr>
      <vt:lpstr>Q&amp;A</vt:lpstr>
      <vt:lpstr>Nâng cấp Engage 7.3</vt:lpstr>
      <vt:lpstr>Các bước nâng cấp Engage 7.3</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Q&amp;A</vt:lpstr>
      <vt:lpstr>Vận hành Engage 7.3</vt:lpstr>
      <vt:lpstr>Thêm-sửa-xoá User</vt:lpstr>
      <vt:lpstr>Cấu hình CTI JTAPI/ICM</vt:lpstr>
      <vt:lpstr>Cấu hình Archive</vt:lpstr>
      <vt:lpstr>Cấu hình RTA</vt:lpstr>
      <vt:lpstr>Q&amp;A</vt:lpstr>
      <vt:lpstr>Troubleshooting Engage 7.3</vt:lpstr>
      <vt:lpstr>Basic Troubleshooting AIR</vt:lpstr>
      <vt:lpstr>Log Files</vt:lpstr>
      <vt:lpstr>Log Files </vt:lpstr>
      <vt:lpstr>Một số lỗi ghi âm</vt:lpstr>
      <vt:lpstr>Một số lỗi ghi âm</vt:lpstr>
      <vt:lpstr>Một số lỗi ghi âm</vt:lpstr>
      <vt:lpstr>Một số lỗi ghi âm</vt:lpstr>
      <vt:lpstr>Một số lỗi ghi âm</vt:lpstr>
      <vt:lpstr>File log luồng xác thực Nice</vt:lpstr>
      <vt:lpstr>Enrollment một số trường hợp lỗi</vt:lpstr>
      <vt:lpstr>Call thành công có ghi âm: có Customer ID, và đã được Archive</vt:lpstr>
      <vt:lpstr>Call thành công có ghi âm: có Customer ID, và đã được Archive</vt:lpstr>
      <vt:lpstr>Call thành công có ghi âm: có Customer ID, và đã được Archive</vt:lpstr>
      <vt:lpstr>Authentication một số trường hợp lỗi</vt:lpstr>
      <vt:lpstr>Real-Time Voice Buffering (RTVB) Service Error Messages</vt:lpstr>
      <vt:lpstr>Real-Time Voice Buffering (RTVB) Service Error Messages</vt:lpstr>
      <vt:lpstr>Call Server Error Messages </vt:lpstr>
      <vt:lpstr>Call Server Error Messages </vt:lpstr>
      <vt:lpstr>RCM Error Messages</vt:lpstr>
      <vt:lpstr>RCM Error Messages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Engage 7.3</dc:title>
  <dc:creator>Hiep Nguyen</dc:creator>
  <cp:lastModifiedBy>Hiep Nguyen</cp:lastModifiedBy>
  <cp:revision>114</cp:revision>
  <dcterms:created xsi:type="dcterms:W3CDTF">2024-04-23T03:57:02Z</dcterms:created>
  <dcterms:modified xsi:type="dcterms:W3CDTF">2024-05-24T06:13:25Z</dcterms:modified>
</cp:coreProperties>
</file>